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69" r:id="rId3"/>
    <p:sldId id="264" r:id="rId4"/>
    <p:sldId id="300" r:id="rId5"/>
    <p:sldId id="305" r:id="rId6"/>
    <p:sldId id="299" r:id="rId7"/>
    <p:sldId id="266" r:id="rId8"/>
    <p:sldId id="301" r:id="rId9"/>
    <p:sldId id="304" r:id="rId10"/>
    <p:sldId id="303" r:id="rId11"/>
    <p:sldId id="302" r:id="rId12"/>
    <p:sldId id="267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9A7758"/>
    <a:srgbClr val="E6E6E6"/>
    <a:srgbClr val="FFFFFF"/>
    <a:srgbClr val="387AA2"/>
    <a:srgbClr val="1D5A87"/>
    <a:srgbClr val="004BE2"/>
    <a:srgbClr val="003296"/>
    <a:srgbClr val="283CB2"/>
    <a:srgbClr val="203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23" autoAdjust="0"/>
    <p:restoredTop sz="94660"/>
  </p:normalViewPr>
  <p:slideViewPr>
    <p:cSldViewPr snapToGrid="0" showGuides="1">
      <p:cViewPr varScale="1">
        <p:scale>
          <a:sx n="49" d="100"/>
          <a:sy n="49" d="100"/>
        </p:scale>
        <p:origin x="62" y="9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50AD0-E5EC-40C2-AC34-D135688A8979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96A269-32B9-4651-BE81-5A12EEC87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895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F3B9-6F3F-412D-B782-B989DBA7E6D3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3706-E2BB-4555-94AA-F4A01DB9B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23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F3B9-6F3F-412D-B782-B989DBA7E6D3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3706-E2BB-4555-94AA-F4A01DB9B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790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F3B9-6F3F-412D-B782-B989DBA7E6D3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3706-E2BB-4555-94AA-F4A01DB9B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986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F3B9-6F3F-412D-B782-B989DBA7E6D3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3706-E2BB-4555-94AA-F4A01DB9B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56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F3B9-6F3F-412D-B782-B989DBA7E6D3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3706-E2BB-4555-94AA-F4A01DB9B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770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F3B9-6F3F-412D-B782-B989DBA7E6D3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3706-E2BB-4555-94AA-F4A01DB9B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12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F3B9-6F3F-412D-B782-B989DBA7E6D3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3706-E2BB-4555-94AA-F4A01DB9B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22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F3B9-6F3F-412D-B782-B989DBA7E6D3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3706-E2BB-4555-94AA-F4A01DB9B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056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F3B9-6F3F-412D-B782-B989DBA7E6D3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3706-E2BB-4555-94AA-F4A01DB9B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349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F3B9-6F3F-412D-B782-B989DBA7E6D3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3706-E2BB-4555-94AA-F4A01DB9B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090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F3B9-6F3F-412D-B782-B989DBA7E6D3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53706-E2BB-4555-94AA-F4A01DB9B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2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3F3B9-6F3F-412D-B782-B989DBA7E6D3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53706-E2BB-4555-94AA-F4A01DB9B41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DD9B96-F35E-4E25-A0AA-2EFE461F25A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39" b="93587" l="3150" r="95669">
                        <a14:foregroundMark x1="51181" y1="14727" x2="51181" y2="14727"/>
                        <a14:foregroundMark x1="54331" y1="28266" x2="54331" y2="28266"/>
                        <a14:foregroundMark x1="18110" y1="42755" x2="18110" y2="42755"/>
                        <a14:foregroundMark x1="78740" y1="40855" x2="78740" y2="40855"/>
                        <a14:foregroundMark x1="53543" y1="36817" x2="53543" y2="36817"/>
                        <a14:foregroundMark x1="8268" y1="86223" x2="8268" y2="86223"/>
                        <a14:foregroundMark x1="3346" y1="90736" x2="3346" y2="90736"/>
                        <a14:foregroundMark x1="4921" y1="89549" x2="70866" y2="81473"/>
                        <a14:foregroundMark x1="70866" y1="81473" x2="86614" y2="83848"/>
                        <a14:foregroundMark x1="86614" y1="83848" x2="92323" y2="88124"/>
                        <a14:foregroundMark x1="95669" y1="90499" x2="70276" y2="93587"/>
                        <a14:foregroundMark x1="70276" y1="93587" x2="36614" y2="86223"/>
                        <a14:foregroundMark x1="36614" y1="86223" x2="5709" y2="88361"/>
                        <a14:foregroundMark x1="54331" y1="66271" x2="54331" y2="66271"/>
                        <a14:foregroundMark x1="56890" y1="63420" x2="62598" y2="58670"/>
                        <a14:foregroundMark x1="30118" y1="51544" x2="42717" y2="63183"/>
                        <a14:foregroundMark x1="42717" y1="63183" x2="45669" y2="68171"/>
                        <a14:foregroundMark x1="95669" y1="92399" x2="95669" y2="92399"/>
                        <a14:foregroundMark x1="16535" y1="84798" x2="16535" y2="84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" y="72174"/>
            <a:ext cx="584382" cy="48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4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9.pn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167FBF-426B-4C2E-8B55-D0A96FC0FAF3}"/>
              </a:ext>
            </a:extLst>
          </p:cNvPr>
          <p:cNvSpPr/>
          <p:nvPr/>
        </p:nvSpPr>
        <p:spPr>
          <a:xfrm>
            <a:off x="6764678" y="0"/>
            <a:ext cx="1329323" cy="6857979"/>
          </a:xfrm>
          <a:prstGeom prst="rect">
            <a:avLst/>
          </a:prstGeom>
          <a:solidFill>
            <a:srgbClr val="9A77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12087D-5938-4AEF-A504-58C1366D21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1" t="14147" r="28959" b="10650"/>
          <a:stretch/>
        </p:blipFill>
        <p:spPr>
          <a:xfrm>
            <a:off x="6889635" y="0"/>
            <a:ext cx="5302365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7263" y="1201706"/>
            <a:ext cx="3310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UDL</a:t>
            </a:r>
            <a:r>
              <a:rPr lang="ko-KR" altLang="en-US" sz="16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MINF</a:t>
            </a:r>
            <a:endParaRPr lang="ko-KR" altLang="en-US" sz="1600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6981" y="1513913"/>
            <a:ext cx="36978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Ubiquitous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9393" y="3872380"/>
            <a:ext cx="4762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Team 1 </a:t>
            </a:r>
            <a:r>
              <a:rPr lang="en-US" altLang="ko-KR" sz="1400" b="1" dirty="0" err="1">
                <a:solidFill>
                  <a:srgbClr val="00206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Danillo</a:t>
            </a:r>
            <a:r>
              <a:rPr lang="en-US" altLang="ko-KR" sz="1400" b="1" dirty="0">
                <a:solidFill>
                  <a:srgbClr val="00206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Lange, </a:t>
            </a:r>
            <a:r>
              <a:rPr lang="en-US" altLang="ko-KR" sz="1400" b="1" dirty="0" err="1">
                <a:solidFill>
                  <a:srgbClr val="00206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Jeongyun</a:t>
            </a:r>
            <a:r>
              <a:rPr lang="en-US" altLang="ko-KR" sz="1400" b="1" dirty="0">
                <a:solidFill>
                  <a:srgbClr val="00206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Lee, </a:t>
            </a:r>
            <a:r>
              <a:rPr lang="en-US" altLang="ko-KR" sz="1400" b="1" dirty="0" err="1">
                <a:solidFill>
                  <a:srgbClr val="00206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Ronnel</a:t>
            </a:r>
            <a:r>
              <a:rPr lang="en-US" altLang="ko-KR" sz="1400" b="1" dirty="0">
                <a:solidFill>
                  <a:srgbClr val="00206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err="1">
                <a:solidFill>
                  <a:srgbClr val="00206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Mattew</a:t>
            </a:r>
            <a:endParaRPr lang="ko-KR" altLang="en-US" sz="1400" b="1" dirty="0">
              <a:solidFill>
                <a:srgbClr val="00206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6981" y="2094953"/>
            <a:ext cx="36978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&amp;Embedded</a:t>
            </a:r>
            <a:endParaRPr lang="ko-KR" altLang="en-US" sz="44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3074216"/>
            <a:ext cx="65193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871D9A-DA3E-4DC1-B8ED-1D481FA1B0F9}"/>
              </a:ext>
            </a:extLst>
          </p:cNvPr>
          <p:cNvSpPr/>
          <p:nvPr/>
        </p:nvSpPr>
        <p:spPr>
          <a:xfrm rot="16200000" flipV="1">
            <a:off x="6107026" y="782608"/>
            <a:ext cx="6857999" cy="5292784"/>
          </a:xfrm>
          <a:prstGeom prst="rect">
            <a:avLst/>
          </a:prstGeom>
          <a:solidFill>
            <a:srgbClr val="000066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60A1842-C16D-4F0F-B97F-BBF68DE8D876}"/>
              </a:ext>
            </a:extLst>
          </p:cNvPr>
          <p:cNvGrpSpPr/>
          <p:nvPr/>
        </p:nvGrpSpPr>
        <p:grpSpPr>
          <a:xfrm>
            <a:off x="9626600" y="1340800"/>
            <a:ext cx="2565400" cy="1710267"/>
            <a:chOff x="9626600" y="2381769"/>
            <a:chExt cx="2565400" cy="1710267"/>
          </a:xfrm>
        </p:grpSpPr>
        <p:sp>
          <p:nvSpPr>
            <p:cNvPr id="19" name="직사각형 18"/>
            <p:cNvSpPr/>
            <p:nvPr/>
          </p:nvSpPr>
          <p:spPr>
            <a:xfrm>
              <a:off x="9626600" y="2381769"/>
              <a:ext cx="2565400" cy="171026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145960" y="2590571"/>
              <a:ext cx="187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2</a:t>
              </a:r>
              <a:r>
                <a:rPr lang="en-US" altLang="ko-KR" b="1" baseline="30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nd</a:t>
              </a:r>
              <a:r>
                <a:rPr lang="en-US" altLang="ko-KR" b="1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Sprint</a:t>
              </a:r>
              <a:endParaRPr lang="ko-KR" altLang="en-US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53197" y="3305377"/>
              <a:ext cx="226389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Chemical Plant project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4C8180-05C8-415B-92CD-8B28CC9A0282}"/>
              </a:ext>
            </a:extLst>
          </p:cNvPr>
          <p:cNvSpPr txBox="1"/>
          <p:nvPr/>
        </p:nvSpPr>
        <p:spPr>
          <a:xfrm>
            <a:off x="526981" y="4389980"/>
            <a:ext cx="4762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Github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https://github.com/jy-977/UBQ-</a:t>
            </a:r>
            <a:b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Danillo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Lange : https://github.com/roxdan</a:t>
            </a:r>
          </a:p>
          <a:p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Jeongyun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Lee : https://github.com/jy-977</a:t>
            </a:r>
          </a:p>
          <a:p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Ronnel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Mattew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https://github.com/ron7858</a:t>
            </a:r>
          </a:p>
        </p:txBody>
      </p:sp>
    </p:spTree>
    <p:extLst>
      <p:ext uri="{BB962C8B-B14F-4D97-AF65-F5344CB8AC3E}">
        <p14:creationId xmlns:p14="http://schemas.microsoft.com/office/powerpoint/2010/main" val="416136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26981" y="782494"/>
            <a:ext cx="331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Briefing the ongoing tasks</a:t>
            </a:r>
            <a:endParaRPr lang="ko-KR" altLang="en-US" sz="1400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8106" y="1090271"/>
            <a:ext cx="5521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Ronnel</a:t>
            </a:r>
            <a:r>
              <a:rPr lang="en-US" altLang="ko-KR" sz="3600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3600" dirty="0" err="1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Mattew</a:t>
            </a:r>
            <a:endParaRPr lang="en-US" altLang="ko-KR" sz="3600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-70585" y="1881777"/>
            <a:ext cx="632526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cxnSpLocks/>
          </p:cNvCxnSpPr>
          <p:nvPr/>
        </p:nvCxnSpPr>
        <p:spPr>
          <a:xfrm>
            <a:off x="-70585" y="552511"/>
            <a:ext cx="632526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254676" y="552511"/>
            <a:ext cx="0" cy="1329266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C2566FF-9A3E-4AA7-824A-23360C7848BA}"/>
              </a:ext>
            </a:extLst>
          </p:cNvPr>
          <p:cNvSpPr txBox="1"/>
          <p:nvPr/>
        </p:nvSpPr>
        <p:spPr>
          <a:xfrm>
            <a:off x="373519" y="2026953"/>
            <a:ext cx="933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>
                    <a:alpha val="17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4400" dirty="0">
              <a:solidFill>
                <a:srgbClr val="002060">
                  <a:alpha val="17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687F7E-9BE2-4486-9F5F-1E02BDBF8BEC}"/>
              </a:ext>
            </a:extLst>
          </p:cNvPr>
          <p:cNvSpPr txBox="1"/>
          <p:nvPr/>
        </p:nvSpPr>
        <p:spPr>
          <a:xfrm>
            <a:off x="690417" y="2245761"/>
            <a:ext cx="3455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Data Producer 2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A3AEC-DA40-47B0-BCC2-BB49006CFE28}"/>
              </a:ext>
            </a:extLst>
          </p:cNvPr>
          <p:cNvSpPr txBox="1"/>
          <p:nvPr/>
        </p:nvSpPr>
        <p:spPr>
          <a:xfrm>
            <a:off x="3258954" y="2274360"/>
            <a:ext cx="4162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Temperature and Humidity measurements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89CF789-5961-4B81-ABCB-2DE1279A37BD}"/>
              </a:ext>
            </a:extLst>
          </p:cNvPr>
          <p:cNvGrpSpPr/>
          <p:nvPr/>
        </p:nvGrpSpPr>
        <p:grpSpPr>
          <a:xfrm>
            <a:off x="7554362" y="432750"/>
            <a:ext cx="4452909" cy="6303628"/>
            <a:chOff x="-307224" y="3346767"/>
            <a:chExt cx="4452909" cy="6303628"/>
          </a:xfrm>
        </p:grpSpPr>
        <p:pic>
          <p:nvPicPr>
            <p:cNvPr id="49" name="Picture 31">
              <a:extLst>
                <a:ext uri="{FF2B5EF4-FFF2-40B4-BE49-F238E27FC236}">
                  <a16:creationId xmlns:a16="http://schemas.microsoft.com/office/drawing/2014/main" id="{8D912C8C-7023-45DF-96BF-61404F640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7224" y="3346767"/>
              <a:ext cx="4452909" cy="6303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 descr="A picture containing indoor, computer, sitting, hanging&#10;&#10;Description automatically generated">
              <a:extLst>
                <a:ext uri="{FF2B5EF4-FFF2-40B4-BE49-F238E27FC236}">
                  <a16:creationId xmlns:a16="http://schemas.microsoft.com/office/drawing/2014/main" id="{CD4D71F9-1961-4C06-AAD0-6D533F2A4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951" t="2172" r="-1"/>
            <a:stretch/>
          </p:blipFill>
          <p:spPr>
            <a:xfrm rot="5400000">
              <a:off x="-510603" y="4657057"/>
              <a:ext cx="4891370" cy="362791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9DC4A50-010A-49A1-BE00-D680771BE2A8}"/>
              </a:ext>
            </a:extLst>
          </p:cNvPr>
          <p:cNvGrpSpPr/>
          <p:nvPr/>
        </p:nvGrpSpPr>
        <p:grpSpPr>
          <a:xfrm>
            <a:off x="4930279" y="2682800"/>
            <a:ext cx="6104862" cy="3959531"/>
            <a:chOff x="2496605" y="2796394"/>
            <a:chExt cx="6104862" cy="3959531"/>
          </a:xfrm>
        </p:grpSpPr>
        <p:pic>
          <p:nvPicPr>
            <p:cNvPr id="20" name="Picture 56">
              <a:extLst>
                <a:ext uri="{FF2B5EF4-FFF2-40B4-BE49-F238E27FC236}">
                  <a16:creationId xmlns:a16="http://schemas.microsoft.com/office/drawing/2014/main" id="{7E10072C-AEC2-4B30-B114-0B8EA5DE1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496605" y="2796394"/>
              <a:ext cx="6104862" cy="3959531"/>
            </a:xfrm>
            <a:prstGeom prst="rect">
              <a:avLst/>
            </a:prstGeom>
            <a:noFill/>
            <a:ln>
              <a:noFill/>
            </a:ln>
            <a:effectLst>
              <a:outerShdw blurRad="660400" dist="254000" dir="2700000" algn="tl" rotWithShape="0">
                <a:srgbClr val="00000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1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64A22B7C-601C-4330-A130-9D566F3E1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532" t="7170" r="21102" b="29119"/>
            <a:stretch/>
          </p:blipFill>
          <p:spPr>
            <a:xfrm>
              <a:off x="3191930" y="3183482"/>
              <a:ext cx="4790780" cy="3241768"/>
            </a:xfrm>
            <a:prstGeom prst="rect">
              <a:avLst/>
            </a:prstGeom>
          </p:spPr>
        </p:pic>
      </p:grpSp>
      <p:pic>
        <p:nvPicPr>
          <p:cNvPr id="37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30C061D-C5A4-4496-9EF2-DCC8A90167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9396" r="46749" b="10836"/>
          <a:stretch/>
        </p:blipFill>
        <p:spPr>
          <a:xfrm>
            <a:off x="5625604" y="3032944"/>
            <a:ext cx="4753879" cy="3288103"/>
          </a:xfrm>
          <a:prstGeom prst="rect">
            <a:avLst/>
          </a:prstGeom>
        </p:spPr>
      </p:pic>
      <p:pic>
        <p:nvPicPr>
          <p:cNvPr id="21" name="Picture 4" descr="Diagram&#10;&#10;Description automatically generated">
            <a:extLst>
              <a:ext uri="{FF2B5EF4-FFF2-40B4-BE49-F238E27FC236}">
                <a16:creationId xmlns:a16="http://schemas.microsoft.com/office/drawing/2014/main" id="{5FEAD00A-5BE5-4CA7-815E-C5CC0D1AC7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255" r="14151"/>
          <a:stretch/>
        </p:blipFill>
        <p:spPr>
          <a:xfrm>
            <a:off x="5620667" y="3069581"/>
            <a:ext cx="4758816" cy="3242382"/>
          </a:xfrm>
          <a:prstGeom prst="rect">
            <a:avLst/>
          </a:prstGeom>
        </p:spPr>
      </p:pic>
      <p:pic>
        <p:nvPicPr>
          <p:cNvPr id="30" name="Picture 4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534024A9-346A-42D5-A6CC-38892A2A9A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921" t="-1722" r="3367" b="1722"/>
          <a:stretch/>
        </p:blipFill>
        <p:spPr>
          <a:xfrm>
            <a:off x="5640369" y="3018330"/>
            <a:ext cx="4779629" cy="33173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66BB01-B0C9-41E0-A036-FC38962E834B}"/>
              </a:ext>
            </a:extLst>
          </p:cNvPr>
          <p:cNvSpPr txBox="1"/>
          <p:nvPr/>
        </p:nvSpPr>
        <p:spPr>
          <a:xfrm>
            <a:off x="744433" y="3211043"/>
            <a:ext cx="41629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Select the board to Generic ESP 8266 Module in Arduino IDE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Get Mac address of Receiver ESP01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Disconnect and the adapt and change to UART mode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Data Produce 2 : reference the following code</a:t>
            </a:r>
          </a:p>
        </p:txBody>
      </p:sp>
    </p:spTree>
    <p:extLst>
      <p:ext uri="{BB962C8B-B14F-4D97-AF65-F5344CB8AC3E}">
        <p14:creationId xmlns:p14="http://schemas.microsoft.com/office/powerpoint/2010/main" val="272436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26981" y="782494"/>
            <a:ext cx="331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Briefing the ongoing tasks</a:t>
            </a:r>
            <a:endParaRPr lang="ko-KR" altLang="en-US" sz="1400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8106" y="1090271"/>
            <a:ext cx="5521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Jeongyun</a:t>
            </a:r>
            <a:r>
              <a:rPr lang="en-US" altLang="ko-KR" sz="36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 Lee</a:t>
            </a:r>
            <a:endParaRPr lang="en-US" altLang="ko-KR" sz="3600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-70585" y="1881777"/>
            <a:ext cx="632526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cxnSpLocks/>
          </p:cNvCxnSpPr>
          <p:nvPr/>
        </p:nvCxnSpPr>
        <p:spPr>
          <a:xfrm>
            <a:off x="-70585" y="552511"/>
            <a:ext cx="632526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254676" y="552511"/>
            <a:ext cx="0" cy="1329266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C2566FF-9A3E-4AA7-824A-23360C7848BA}"/>
              </a:ext>
            </a:extLst>
          </p:cNvPr>
          <p:cNvSpPr txBox="1"/>
          <p:nvPr/>
        </p:nvSpPr>
        <p:spPr>
          <a:xfrm>
            <a:off x="373519" y="2026953"/>
            <a:ext cx="933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>
                    <a:alpha val="17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4400" dirty="0">
              <a:solidFill>
                <a:srgbClr val="002060">
                  <a:alpha val="17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687F7E-9BE2-4486-9F5F-1E02BDBF8BEC}"/>
              </a:ext>
            </a:extLst>
          </p:cNvPr>
          <p:cNvSpPr txBox="1"/>
          <p:nvPr/>
        </p:nvSpPr>
        <p:spPr>
          <a:xfrm>
            <a:off x="783100" y="2365116"/>
            <a:ext cx="3455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Data Producer 1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F8807-46E6-467E-BB04-2CE4BC9F8F4C}"/>
              </a:ext>
            </a:extLst>
          </p:cNvPr>
          <p:cNvSpPr txBox="1"/>
          <p:nvPr/>
        </p:nvSpPr>
        <p:spPr>
          <a:xfrm>
            <a:off x="377828" y="4998675"/>
            <a:ext cx="933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>
                    <a:alpha val="17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4400" dirty="0">
              <a:solidFill>
                <a:srgbClr val="002060">
                  <a:alpha val="17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EFE81-6AC5-4379-B7D9-56143768160F}"/>
              </a:ext>
            </a:extLst>
          </p:cNvPr>
          <p:cNvSpPr txBox="1"/>
          <p:nvPr/>
        </p:nvSpPr>
        <p:spPr>
          <a:xfrm>
            <a:off x="749001" y="5202913"/>
            <a:ext cx="2625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3D7996-BDD6-42C7-A7DF-03BB2FFA3417}"/>
              </a:ext>
            </a:extLst>
          </p:cNvPr>
          <p:cNvSpPr txBox="1"/>
          <p:nvPr/>
        </p:nvSpPr>
        <p:spPr>
          <a:xfrm>
            <a:off x="1652452" y="-2140254"/>
            <a:ext cx="28791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Define the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Cheking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/ Test Process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ESP01 – Arduino interaction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Data Producer 1 Development 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Data Producer 2 Development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Presentation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A9C966-94C9-4DAF-A71A-1E225F1ECE92}"/>
              </a:ext>
            </a:extLst>
          </p:cNvPr>
          <p:cNvGrpSpPr/>
          <p:nvPr/>
        </p:nvGrpSpPr>
        <p:grpSpPr>
          <a:xfrm>
            <a:off x="5989972" y="2189555"/>
            <a:ext cx="6303628" cy="4452909"/>
            <a:chOff x="5989972" y="2189555"/>
            <a:chExt cx="6303628" cy="4452909"/>
          </a:xfrm>
        </p:grpSpPr>
        <p:pic>
          <p:nvPicPr>
            <p:cNvPr id="49" name="Picture 31">
              <a:extLst>
                <a:ext uri="{FF2B5EF4-FFF2-40B4-BE49-F238E27FC236}">
                  <a16:creationId xmlns:a16="http://schemas.microsoft.com/office/drawing/2014/main" id="{8D912C8C-7023-45DF-96BF-61404F640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915331" y="1264196"/>
              <a:ext cx="4452909" cy="6303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767299E-3665-44AB-A38F-6B4EA508C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41" r="3948"/>
            <a:stretch/>
          </p:blipFill>
          <p:spPr>
            <a:xfrm>
              <a:off x="6634241" y="2626005"/>
              <a:ext cx="4897359" cy="363018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D8C2AD6-8F0A-4A0E-9943-660FAA70DE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1" b="22853"/>
          <a:stretch/>
        </p:blipFill>
        <p:spPr>
          <a:xfrm>
            <a:off x="6693105" y="2626006"/>
            <a:ext cx="4897360" cy="363018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45CB1C-C000-4958-AF2E-AF5B82EB144C}"/>
              </a:ext>
            </a:extLst>
          </p:cNvPr>
          <p:cNvGrpSpPr/>
          <p:nvPr/>
        </p:nvGrpSpPr>
        <p:grpSpPr>
          <a:xfrm>
            <a:off x="8718600" y="378014"/>
            <a:ext cx="3164567" cy="6101971"/>
            <a:chOff x="8538373" y="613825"/>
            <a:chExt cx="3164567" cy="6101971"/>
          </a:xfrm>
        </p:grpSpPr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C73E7AFD-2610-4B69-8601-9A8D459F7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8373" y="613825"/>
              <a:ext cx="3164567" cy="6101971"/>
            </a:xfrm>
            <a:prstGeom prst="rect">
              <a:avLst/>
            </a:prstGeom>
            <a:effectLst>
              <a:outerShdw blurRad="254000" dist="254000" dir="2700000" sx="96000" sy="96000" algn="tl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EFAE648-EA00-4387-99C9-4E1D37DC6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41" r="6184" b="450"/>
            <a:stretch/>
          </p:blipFill>
          <p:spPr>
            <a:xfrm>
              <a:off x="8738524" y="1340762"/>
              <a:ext cx="2746076" cy="4562327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8AB44FC-BBE4-409E-9D9D-78A182776619}"/>
              </a:ext>
            </a:extLst>
          </p:cNvPr>
          <p:cNvGrpSpPr/>
          <p:nvPr/>
        </p:nvGrpSpPr>
        <p:grpSpPr>
          <a:xfrm>
            <a:off x="8891532" y="1104950"/>
            <a:ext cx="2802362" cy="4562326"/>
            <a:chOff x="9417982" y="1122203"/>
            <a:chExt cx="2053890" cy="437963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6430626-DCC2-407D-A8DA-E780E5CF5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70705"/>
            <a:stretch/>
          </p:blipFill>
          <p:spPr>
            <a:xfrm>
              <a:off x="9417982" y="1122203"/>
              <a:ext cx="1098703" cy="437704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E0D0852-C50A-4F59-90E9-15905AD59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1517" t="59" r="-812" b="-59"/>
            <a:stretch/>
          </p:blipFill>
          <p:spPr>
            <a:xfrm>
              <a:off x="10373169" y="1124793"/>
              <a:ext cx="1098703" cy="437704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7619EAD-3D6D-47D2-B07D-8DB620BB302B}"/>
              </a:ext>
            </a:extLst>
          </p:cNvPr>
          <p:cNvSpPr txBox="1"/>
          <p:nvPr/>
        </p:nvSpPr>
        <p:spPr>
          <a:xfrm>
            <a:off x="784866" y="3211043"/>
            <a:ext cx="501583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Repeat the procedure for Receiver ESP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Set a ESP01 for Data Producer with following code :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https://github.com/jy-977/UBQ-/blob/main/documentation/DataProducer1_documentation.pdf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Electric connection : Use the Arduino just for power supplies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523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rchitectural photography of glass buildings"/>
          <p:cNvPicPr>
            <a:picLocks noChangeAspect="1" noChangeArrowheads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2675430" y="-2658570"/>
            <a:ext cx="6858000" cy="1217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98299" y="2106362"/>
            <a:ext cx="11993701" cy="1985674"/>
            <a:chOff x="198299" y="2106362"/>
            <a:chExt cx="11993701" cy="1985674"/>
          </a:xfrm>
        </p:grpSpPr>
        <p:sp>
          <p:nvSpPr>
            <p:cNvPr id="3" name="직사각형 2"/>
            <p:cNvSpPr/>
            <p:nvPr/>
          </p:nvSpPr>
          <p:spPr>
            <a:xfrm>
              <a:off x="9626600" y="2381769"/>
              <a:ext cx="2565400" cy="171026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145960" y="2590571"/>
              <a:ext cx="1871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4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03</a:t>
              </a:r>
              <a:endParaRPr lang="ko-KR" altLang="en-US" sz="4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6980" y="2609924"/>
              <a:ext cx="51711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rgbClr val="00206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3</a:t>
              </a:r>
              <a:r>
                <a:rPr lang="en-US" altLang="ko-KR" sz="4000" baseline="30000" dirty="0">
                  <a:solidFill>
                    <a:srgbClr val="00206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rd</a:t>
              </a:r>
              <a:r>
                <a:rPr lang="ko-KR" altLang="en-US" sz="4000" dirty="0">
                  <a:solidFill>
                    <a:srgbClr val="00206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4000" dirty="0">
                  <a:solidFill>
                    <a:srgbClr val="00206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Sprint</a:t>
              </a: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198299" y="2381769"/>
              <a:ext cx="9428301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98299" y="4082411"/>
              <a:ext cx="9428301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26980" y="2106362"/>
              <a:ext cx="34265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2">
                      <a:lumMod val="9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CO NEW VISION 2020</a:t>
              </a:r>
              <a:endParaRPr lang="ko-KR" altLang="en-US" sz="1200" dirty="0">
                <a:solidFill>
                  <a:schemeClr val="bg2">
                    <a:lumMod val="9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94268" y="4313286"/>
            <a:ext cx="4726644" cy="1102733"/>
            <a:chOff x="651933" y="4313286"/>
            <a:chExt cx="4726644" cy="1102733"/>
          </a:xfrm>
        </p:grpSpPr>
        <p:sp>
          <p:nvSpPr>
            <p:cNvPr id="19" name="TextBox 18"/>
            <p:cNvSpPr txBox="1"/>
            <p:nvPr/>
          </p:nvSpPr>
          <p:spPr>
            <a:xfrm>
              <a:off x="882580" y="4313286"/>
              <a:ext cx="4495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7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PBI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2580" y="4710764"/>
              <a:ext cx="4495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7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SCRUM SPRINT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82580" y="5108242"/>
              <a:ext cx="4495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7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Feedbacks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51933" y="4396591"/>
              <a:ext cx="95250" cy="9313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51933" y="4799670"/>
              <a:ext cx="95250" cy="9313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51933" y="5202749"/>
              <a:ext cx="95250" cy="9313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394CD0-EAE3-4F7F-A8A4-D3EE47F5A40C}"/>
              </a:ext>
            </a:extLst>
          </p:cNvPr>
          <p:cNvSpPr txBox="1"/>
          <p:nvPr/>
        </p:nvSpPr>
        <p:spPr>
          <a:xfrm>
            <a:off x="4792990" y="-1233823"/>
            <a:ext cx="21907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How to – LCD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Screan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How to – PCF 8754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How to – I2C protocol</a:t>
            </a:r>
          </a:p>
          <a:p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R.Pi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– Arduino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interation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31677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290526-28B9-4061-B92B-BA32ABCE12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8" t="78" r="42201" b="319"/>
          <a:stretch/>
        </p:blipFill>
        <p:spPr>
          <a:xfrm>
            <a:off x="6889635" y="1"/>
            <a:ext cx="5302367" cy="6858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37962" y="173253"/>
            <a:ext cx="11964202" cy="277000"/>
            <a:chOff x="-9625" y="173253"/>
            <a:chExt cx="11964202" cy="277000"/>
          </a:xfrm>
        </p:grpSpPr>
        <p:sp>
          <p:nvSpPr>
            <p:cNvPr id="11" name="TextBox 10"/>
            <p:cNvSpPr txBox="1"/>
            <p:nvPr/>
          </p:nvSpPr>
          <p:spPr>
            <a:xfrm>
              <a:off x="-9625" y="173254"/>
              <a:ext cx="18191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YPTLAB</a:t>
              </a:r>
              <a:endPara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35402" y="173253"/>
              <a:ext cx="18191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Logo</a:t>
              </a:r>
              <a:endParaRPr lang="ko-KR" altLang="en-US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050CA3-DFE7-47F3-8800-A088857EFFC5}"/>
              </a:ext>
            </a:extLst>
          </p:cNvPr>
          <p:cNvSpPr/>
          <p:nvPr/>
        </p:nvSpPr>
        <p:spPr>
          <a:xfrm rot="16200000" flipV="1">
            <a:off x="6125449" y="777817"/>
            <a:ext cx="6858001" cy="5302367"/>
          </a:xfrm>
          <a:prstGeom prst="rect">
            <a:avLst/>
          </a:prstGeom>
          <a:solidFill>
            <a:srgbClr val="001F39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31626A-0211-4BF2-830C-4A5A14EC8463}"/>
              </a:ext>
            </a:extLst>
          </p:cNvPr>
          <p:cNvGrpSpPr/>
          <p:nvPr/>
        </p:nvGrpSpPr>
        <p:grpSpPr>
          <a:xfrm>
            <a:off x="9640233" y="2362428"/>
            <a:ext cx="2565400" cy="1710267"/>
            <a:chOff x="9626600" y="2282915"/>
            <a:chExt cx="2565400" cy="1710267"/>
          </a:xfrm>
        </p:grpSpPr>
        <p:sp>
          <p:nvSpPr>
            <p:cNvPr id="19" name="직사각형 18"/>
            <p:cNvSpPr/>
            <p:nvPr/>
          </p:nvSpPr>
          <p:spPr>
            <a:xfrm>
              <a:off x="9626600" y="2282915"/>
              <a:ext cx="2565400" cy="171026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145960" y="2590571"/>
              <a:ext cx="18711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THANK</a:t>
              </a:r>
            </a:p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YOU</a:t>
              </a:r>
              <a:endPara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53197" y="3305377"/>
              <a:ext cx="22638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congue</a:t>
              </a:r>
              <a:r>
                <a:rPr lang="en-US" altLang="ko-KR" sz="10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massa</a:t>
              </a:r>
              <a:r>
                <a:rPr lang="en-US" altLang="ko-KR" sz="10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. Fusce </a:t>
              </a:r>
              <a:r>
                <a:rPr lang="en-US" altLang="ko-KR" sz="10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posuere</a:t>
              </a:r>
              <a:r>
                <a:rPr lang="en-US" altLang="ko-KR" sz="10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magna </a:t>
              </a:r>
              <a:r>
                <a:rPr lang="en-US" altLang="ko-KR" sz="10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sed</a:t>
              </a:r>
              <a:r>
                <a:rPr lang="en-US" altLang="ko-KR" sz="10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pulvinar</a:t>
              </a:r>
              <a:r>
                <a:rPr lang="en-US" altLang="ko-KR" sz="10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ultricies</a:t>
              </a:r>
              <a:r>
                <a:rPr lang="en-US" altLang="ko-KR" sz="10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</a:p>
            <a:p>
              <a:pPr algn="r"/>
              <a:r>
                <a:rPr lang="en-US" altLang="ko-KR" sz="10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purus</a:t>
              </a:r>
              <a:r>
                <a:rPr lang="en-US" altLang="ko-KR" sz="10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lectus</a:t>
              </a:r>
              <a:r>
                <a:rPr lang="en-US" altLang="ko-KR" sz="10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malesuada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38A71D-C8C7-4B7F-91A3-552687FFC7E6}"/>
              </a:ext>
            </a:extLst>
          </p:cNvPr>
          <p:cNvSpPr txBox="1"/>
          <p:nvPr/>
        </p:nvSpPr>
        <p:spPr>
          <a:xfrm>
            <a:off x="567263" y="1201706"/>
            <a:ext cx="3310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UDL</a:t>
            </a:r>
            <a:r>
              <a:rPr lang="ko-KR" altLang="en-US" sz="16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MINF</a:t>
            </a:r>
            <a:endParaRPr lang="ko-KR" altLang="en-US" sz="1600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7C960A-8EBE-4975-B8C4-257FA9D05AF0}"/>
              </a:ext>
            </a:extLst>
          </p:cNvPr>
          <p:cNvSpPr txBox="1"/>
          <p:nvPr/>
        </p:nvSpPr>
        <p:spPr>
          <a:xfrm>
            <a:off x="526981" y="1513913"/>
            <a:ext cx="36978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Question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52BF10-3385-4E66-9230-89AE0E0B4A22}"/>
              </a:ext>
            </a:extLst>
          </p:cNvPr>
          <p:cNvSpPr txBox="1"/>
          <p:nvPr/>
        </p:nvSpPr>
        <p:spPr>
          <a:xfrm>
            <a:off x="4224867" y="3419087"/>
            <a:ext cx="229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Thank you For Listening</a:t>
            </a:r>
            <a:endParaRPr lang="ko-KR" altLang="en-US" sz="1400" b="1" dirty="0">
              <a:solidFill>
                <a:srgbClr val="00206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3CDE61-C594-4406-AB27-955A2C0866D4}"/>
              </a:ext>
            </a:extLst>
          </p:cNvPr>
          <p:cNvSpPr txBox="1"/>
          <p:nvPr/>
        </p:nvSpPr>
        <p:spPr>
          <a:xfrm>
            <a:off x="526981" y="2094953"/>
            <a:ext cx="36978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 Answer</a:t>
            </a:r>
            <a:endParaRPr lang="ko-KR" altLang="en-US" sz="44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9D555EB-E487-4415-A6C9-B7C699ECB62D}"/>
              </a:ext>
            </a:extLst>
          </p:cNvPr>
          <p:cNvCxnSpPr/>
          <p:nvPr/>
        </p:nvCxnSpPr>
        <p:spPr>
          <a:xfrm>
            <a:off x="0" y="3074216"/>
            <a:ext cx="65193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44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A9B83B7-2FD0-4B29-BF25-96E94B92510E}"/>
              </a:ext>
            </a:extLst>
          </p:cNvPr>
          <p:cNvSpPr/>
          <p:nvPr/>
        </p:nvSpPr>
        <p:spPr>
          <a:xfrm rot="16200000" flipV="1">
            <a:off x="5721497" y="-3092594"/>
            <a:ext cx="749012" cy="12192000"/>
          </a:xfrm>
          <a:prstGeom prst="rect">
            <a:avLst/>
          </a:prstGeom>
          <a:solidFill>
            <a:srgbClr val="001B3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C4697F7-6340-4D0C-9B11-B90DB05E9A0F}"/>
              </a:ext>
            </a:extLst>
          </p:cNvPr>
          <p:cNvGrpSpPr/>
          <p:nvPr/>
        </p:nvGrpSpPr>
        <p:grpSpPr>
          <a:xfrm>
            <a:off x="573639" y="4022206"/>
            <a:ext cx="2234240" cy="2127846"/>
            <a:chOff x="675239" y="4022206"/>
            <a:chExt cx="2234240" cy="2127846"/>
          </a:xfrm>
        </p:grpSpPr>
        <p:sp>
          <p:nvSpPr>
            <p:cNvPr id="42" name="오각형 41">
              <a:extLst>
                <a:ext uri="{FF2B5EF4-FFF2-40B4-BE49-F238E27FC236}">
                  <a16:creationId xmlns:a16="http://schemas.microsoft.com/office/drawing/2014/main" id="{85356818-C68F-4483-8C91-971F983C2F9A}"/>
                </a:ext>
              </a:extLst>
            </p:cNvPr>
            <p:cNvSpPr/>
            <p:nvPr/>
          </p:nvSpPr>
          <p:spPr>
            <a:xfrm rot="20176717">
              <a:off x="675239" y="4022206"/>
              <a:ext cx="2234240" cy="2127846"/>
            </a:xfrm>
            <a:prstGeom prst="pentagon">
              <a:avLst/>
            </a:prstGeom>
            <a:solidFill>
              <a:schemeClr val="bg1">
                <a:lumMod val="85000"/>
                <a:alpha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각형 33">
              <a:extLst>
                <a:ext uri="{FF2B5EF4-FFF2-40B4-BE49-F238E27FC236}">
                  <a16:creationId xmlns:a16="http://schemas.microsoft.com/office/drawing/2014/main" id="{44AFE2AC-7194-4B8B-8A4F-394225024084}"/>
                </a:ext>
              </a:extLst>
            </p:cNvPr>
            <p:cNvSpPr/>
            <p:nvPr/>
          </p:nvSpPr>
          <p:spPr>
            <a:xfrm>
              <a:off x="1041401" y="4358714"/>
              <a:ext cx="1628916" cy="1551348"/>
            </a:xfrm>
            <a:prstGeom prst="pentagon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오각형 1">
              <a:extLst>
                <a:ext uri="{FF2B5EF4-FFF2-40B4-BE49-F238E27FC236}">
                  <a16:creationId xmlns:a16="http://schemas.microsoft.com/office/drawing/2014/main" id="{104FF26E-4097-4924-8628-4EB836E5B7AE}"/>
                </a:ext>
              </a:extLst>
            </p:cNvPr>
            <p:cNvSpPr/>
            <p:nvPr/>
          </p:nvSpPr>
          <p:spPr>
            <a:xfrm>
              <a:off x="851810" y="4160508"/>
              <a:ext cx="2009916" cy="1914204"/>
            </a:xfrm>
            <a:prstGeom prst="pentagon">
              <a:avLst/>
            </a:prstGeom>
            <a:noFill/>
            <a:ln w="190500">
              <a:solidFill>
                <a:srgbClr val="001B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BA5CB45-0B42-46DD-804D-8667F64B39C5}"/>
                </a:ext>
              </a:extLst>
            </p:cNvPr>
            <p:cNvGrpSpPr/>
            <p:nvPr/>
          </p:nvGrpSpPr>
          <p:grpSpPr>
            <a:xfrm>
              <a:off x="1381402" y="4741597"/>
              <a:ext cx="974947" cy="1045395"/>
              <a:chOff x="1368385" y="4739656"/>
              <a:chExt cx="974947" cy="104539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DF2468-CE69-4FDB-9D3B-5E1C077FD6E0}"/>
                  </a:ext>
                </a:extLst>
              </p:cNvPr>
              <p:cNvSpPr txBox="1"/>
              <p:nvPr/>
            </p:nvSpPr>
            <p:spPr>
              <a:xfrm>
                <a:off x="1368385" y="4739656"/>
                <a:ext cx="9749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i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1B32"/>
                    </a:solidFill>
                    <a:latin typeface="Impact" panose="020B0806030902050204" pitchFamily="34" charset="0"/>
                    <a:ea typeface="KoPub돋움체 Light" panose="00000300000000000000" pitchFamily="2" charset="-127"/>
                  </a:rPr>
                  <a:t>Follow up</a:t>
                </a:r>
                <a:endParaRPr lang="ko-KR" altLang="en-US" sz="16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B32"/>
                  </a:solidFill>
                  <a:latin typeface="Impact" panose="020B0806030902050204" pitchFamily="34" charset="0"/>
                  <a:ea typeface="KoPub돋움체 Light" panose="00000300000000000000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BA0181-BE3E-484A-BB9B-EDCA1EA2C549}"/>
                  </a:ext>
                </a:extLst>
              </p:cNvPr>
              <p:cNvSpPr txBox="1"/>
              <p:nvPr/>
            </p:nvSpPr>
            <p:spPr>
              <a:xfrm>
                <a:off x="1432312" y="4861721"/>
                <a:ext cx="82105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5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1B32"/>
                    </a:solidFill>
                    <a:latin typeface="Impact" panose="020B0806030902050204" pitchFamily="34" charset="0"/>
                    <a:ea typeface="KoPub돋움체 Light" panose="00000300000000000000" pitchFamily="2" charset="-127"/>
                  </a:rPr>
                  <a:t>01</a:t>
                </a:r>
                <a:endParaRPr lang="ko-KR" altLang="en-US" sz="5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B32"/>
                  </a:solidFill>
                  <a:latin typeface="Impact" panose="020B0806030902050204" pitchFamily="34" charset="0"/>
                  <a:ea typeface="KoPub돋움체 Light" panose="000003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FC35C08-6B84-492E-99F9-068233CC1FEA}"/>
              </a:ext>
            </a:extLst>
          </p:cNvPr>
          <p:cNvGrpSpPr/>
          <p:nvPr/>
        </p:nvGrpSpPr>
        <p:grpSpPr>
          <a:xfrm>
            <a:off x="3510467" y="4022206"/>
            <a:ext cx="2234240" cy="2127846"/>
            <a:chOff x="3502000" y="4022206"/>
            <a:chExt cx="2234240" cy="2127846"/>
          </a:xfrm>
        </p:grpSpPr>
        <p:sp>
          <p:nvSpPr>
            <p:cNvPr id="43" name="오각형 42">
              <a:extLst>
                <a:ext uri="{FF2B5EF4-FFF2-40B4-BE49-F238E27FC236}">
                  <a16:creationId xmlns:a16="http://schemas.microsoft.com/office/drawing/2014/main" id="{12FD0B59-B1BF-4EB1-8A76-FFD3900A98DB}"/>
                </a:ext>
              </a:extLst>
            </p:cNvPr>
            <p:cNvSpPr/>
            <p:nvPr/>
          </p:nvSpPr>
          <p:spPr>
            <a:xfrm rot="20176717">
              <a:off x="3502000" y="4022206"/>
              <a:ext cx="2234240" cy="2127846"/>
            </a:xfrm>
            <a:prstGeom prst="pentagon">
              <a:avLst/>
            </a:prstGeom>
            <a:solidFill>
              <a:schemeClr val="bg1">
                <a:lumMod val="85000"/>
                <a:alpha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오각형 34">
              <a:extLst>
                <a:ext uri="{FF2B5EF4-FFF2-40B4-BE49-F238E27FC236}">
                  <a16:creationId xmlns:a16="http://schemas.microsoft.com/office/drawing/2014/main" id="{B8C4A83D-DD8D-47CF-9FB1-57710C8E5468}"/>
                </a:ext>
              </a:extLst>
            </p:cNvPr>
            <p:cNvSpPr/>
            <p:nvPr/>
          </p:nvSpPr>
          <p:spPr>
            <a:xfrm>
              <a:off x="3868162" y="4358714"/>
              <a:ext cx="1628916" cy="1551348"/>
            </a:xfrm>
            <a:prstGeom prst="pentagon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각형 14">
              <a:extLst>
                <a:ext uri="{FF2B5EF4-FFF2-40B4-BE49-F238E27FC236}">
                  <a16:creationId xmlns:a16="http://schemas.microsoft.com/office/drawing/2014/main" id="{4479EC9A-6F59-469D-8AFC-A46E5CF8D0EE}"/>
                </a:ext>
              </a:extLst>
            </p:cNvPr>
            <p:cNvSpPr/>
            <p:nvPr/>
          </p:nvSpPr>
          <p:spPr>
            <a:xfrm>
              <a:off x="3677662" y="4151886"/>
              <a:ext cx="2009916" cy="1914204"/>
            </a:xfrm>
            <a:prstGeom prst="pentagon">
              <a:avLst/>
            </a:prstGeom>
            <a:noFill/>
            <a:ln w="190500">
              <a:solidFill>
                <a:srgbClr val="9A77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AEC752-2A35-464B-8926-72BF6988A1D8}"/>
                </a:ext>
              </a:extLst>
            </p:cNvPr>
            <p:cNvSpPr txBox="1"/>
            <p:nvPr/>
          </p:nvSpPr>
          <p:spPr>
            <a:xfrm>
              <a:off x="4246022" y="4741597"/>
              <a:ext cx="8611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A7758"/>
                  </a:solidFill>
                  <a:latin typeface="Impact" panose="020B0806030902050204" pitchFamily="34" charset="0"/>
                  <a:ea typeface="KoPub돋움체 Light" panose="00000300000000000000" pitchFamily="2" charset="-127"/>
                </a:rPr>
                <a:t>Briefing</a:t>
              </a:r>
              <a:endParaRPr lang="ko-KR" altLang="en-US" sz="16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A7758"/>
                </a:solidFill>
                <a:latin typeface="Impact" panose="020B0806030902050204" pitchFamily="34" charset="0"/>
                <a:ea typeface="KoPub돋움체 Light" panose="000003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6E8B04-0C6A-4419-90F0-694C6C9F50A8}"/>
                </a:ext>
              </a:extLst>
            </p:cNvPr>
            <p:cNvSpPr txBox="1"/>
            <p:nvPr/>
          </p:nvSpPr>
          <p:spPr>
            <a:xfrm>
              <a:off x="4230412" y="4863662"/>
              <a:ext cx="90441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A7758"/>
                  </a:solidFill>
                  <a:latin typeface="Impact" panose="020B0806030902050204" pitchFamily="34" charset="0"/>
                  <a:ea typeface="KoPub돋움체 Light" panose="00000300000000000000" pitchFamily="2" charset="-127"/>
                </a:rPr>
                <a:t>02</a:t>
              </a:r>
              <a:endParaRPr lang="ko-KR" altLang="en-US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A7758"/>
                </a:solidFill>
                <a:latin typeface="Impact" panose="020B0806030902050204" pitchFamily="34" charset="0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4723A37-A3C1-473B-B3D2-FB8E4676FADA}"/>
              </a:ext>
            </a:extLst>
          </p:cNvPr>
          <p:cNvGrpSpPr/>
          <p:nvPr/>
        </p:nvGrpSpPr>
        <p:grpSpPr>
          <a:xfrm>
            <a:off x="6279515" y="4022206"/>
            <a:ext cx="2234240" cy="2127846"/>
            <a:chOff x="6328761" y="4022206"/>
            <a:chExt cx="2234240" cy="2127846"/>
          </a:xfrm>
        </p:grpSpPr>
        <p:sp>
          <p:nvSpPr>
            <p:cNvPr id="44" name="오각형 43">
              <a:extLst>
                <a:ext uri="{FF2B5EF4-FFF2-40B4-BE49-F238E27FC236}">
                  <a16:creationId xmlns:a16="http://schemas.microsoft.com/office/drawing/2014/main" id="{79A64494-AEC8-4C05-98E8-C3CD1F85D8D7}"/>
                </a:ext>
              </a:extLst>
            </p:cNvPr>
            <p:cNvSpPr/>
            <p:nvPr/>
          </p:nvSpPr>
          <p:spPr>
            <a:xfrm rot="20176717">
              <a:off x="6328761" y="4022206"/>
              <a:ext cx="2234240" cy="2127846"/>
            </a:xfrm>
            <a:prstGeom prst="pentagon">
              <a:avLst/>
            </a:prstGeom>
            <a:solidFill>
              <a:schemeClr val="bg1">
                <a:lumMod val="85000"/>
                <a:alpha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오각형 35">
              <a:extLst>
                <a:ext uri="{FF2B5EF4-FFF2-40B4-BE49-F238E27FC236}">
                  <a16:creationId xmlns:a16="http://schemas.microsoft.com/office/drawing/2014/main" id="{32154CA1-18E7-480E-AF43-CA5BB4E2090E}"/>
                </a:ext>
              </a:extLst>
            </p:cNvPr>
            <p:cNvSpPr/>
            <p:nvPr/>
          </p:nvSpPr>
          <p:spPr>
            <a:xfrm>
              <a:off x="6694923" y="4358714"/>
              <a:ext cx="1628916" cy="1551348"/>
            </a:xfrm>
            <a:prstGeom prst="pentagon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각형 15">
              <a:extLst>
                <a:ext uri="{FF2B5EF4-FFF2-40B4-BE49-F238E27FC236}">
                  <a16:creationId xmlns:a16="http://schemas.microsoft.com/office/drawing/2014/main" id="{455FC4C3-5692-4532-8AC5-7E95E6425642}"/>
                </a:ext>
              </a:extLst>
            </p:cNvPr>
            <p:cNvSpPr/>
            <p:nvPr/>
          </p:nvSpPr>
          <p:spPr>
            <a:xfrm>
              <a:off x="6504423" y="4151886"/>
              <a:ext cx="2009916" cy="1914204"/>
            </a:xfrm>
            <a:prstGeom prst="pentagon">
              <a:avLst/>
            </a:prstGeom>
            <a:noFill/>
            <a:ln w="190500">
              <a:solidFill>
                <a:srgbClr val="001B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D39062-DB21-47CE-A1D2-ABB258179C39}"/>
                </a:ext>
              </a:extLst>
            </p:cNvPr>
            <p:cNvSpPr txBox="1"/>
            <p:nvPr/>
          </p:nvSpPr>
          <p:spPr>
            <a:xfrm>
              <a:off x="7022289" y="4741597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B32"/>
                  </a:solidFill>
                  <a:latin typeface="Impact" panose="020B0806030902050204" pitchFamily="34" charset="0"/>
                  <a:ea typeface="KoPub돋움체 Light" panose="00000300000000000000" pitchFamily="2" charset="-127"/>
                </a:rPr>
                <a:t>3</a:t>
              </a:r>
              <a:r>
                <a:rPr lang="en-US" altLang="ko-KR" sz="1600" i="1" baseline="30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B32"/>
                  </a:solidFill>
                  <a:latin typeface="Impact" panose="020B0806030902050204" pitchFamily="34" charset="0"/>
                  <a:ea typeface="KoPub돋움체 Light" panose="00000300000000000000" pitchFamily="2" charset="-127"/>
                </a:rPr>
                <a:t>rd</a:t>
              </a:r>
              <a:r>
                <a:rPr lang="en-US" altLang="ko-KR" sz="16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B32"/>
                  </a:solidFill>
                  <a:latin typeface="Impact" panose="020B0806030902050204" pitchFamily="34" charset="0"/>
                  <a:ea typeface="KoPub돋움체 Light" panose="00000300000000000000" pitchFamily="2" charset="-127"/>
                </a:rPr>
                <a:t> Sprint</a:t>
              </a:r>
              <a:endParaRPr lang="ko-KR" altLang="en-US" sz="16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B32"/>
                </a:solidFill>
                <a:latin typeface="Impact" panose="020B0806030902050204" pitchFamily="34" charset="0"/>
                <a:ea typeface="KoPub돋움체 Light" panose="000003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CB89B4-ADCD-4EFD-A66F-2E86168AE65D}"/>
                </a:ext>
              </a:extLst>
            </p:cNvPr>
            <p:cNvSpPr txBox="1"/>
            <p:nvPr/>
          </p:nvSpPr>
          <p:spPr>
            <a:xfrm>
              <a:off x="7047555" y="4863662"/>
              <a:ext cx="9236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1B32"/>
                  </a:solidFill>
                  <a:latin typeface="Impact" panose="020B0806030902050204" pitchFamily="34" charset="0"/>
                  <a:ea typeface="KoPub돋움체 Light" panose="00000300000000000000" pitchFamily="2" charset="-127"/>
                </a:rPr>
                <a:t>03</a:t>
              </a:r>
              <a:endParaRPr lang="ko-KR" altLang="en-US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B32"/>
                </a:solidFill>
                <a:latin typeface="Impact" panose="020B0806030902050204" pitchFamily="34" charset="0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0E81308-E9EE-44B1-8E68-6B1E44846EC6}"/>
              </a:ext>
            </a:extLst>
          </p:cNvPr>
          <p:cNvGrpSpPr/>
          <p:nvPr/>
        </p:nvGrpSpPr>
        <p:grpSpPr>
          <a:xfrm>
            <a:off x="9384122" y="4022206"/>
            <a:ext cx="2234240" cy="2127846"/>
            <a:chOff x="9155522" y="4022206"/>
            <a:chExt cx="2234240" cy="2127846"/>
          </a:xfrm>
        </p:grpSpPr>
        <p:sp>
          <p:nvSpPr>
            <p:cNvPr id="45" name="오각형 44">
              <a:extLst>
                <a:ext uri="{FF2B5EF4-FFF2-40B4-BE49-F238E27FC236}">
                  <a16:creationId xmlns:a16="http://schemas.microsoft.com/office/drawing/2014/main" id="{A8E1479B-A2E2-46C9-AF84-B1F3D073C174}"/>
                </a:ext>
              </a:extLst>
            </p:cNvPr>
            <p:cNvSpPr/>
            <p:nvPr/>
          </p:nvSpPr>
          <p:spPr>
            <a:xfrm rot="20176717">
              <a:off x="9155522" y="4022206"/>
              <a:ext cx="2234240" cy="2127846"/>
            </a:xfrm>
            <a:prstGeom prst="pentagon">
              <a:avLst/>
            </a:prstGeom>
            <a:solidFill>
              <a:schemeClr val="bg1">
                <a:lumMod val="85000"/>
                <a:alpha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오각형 36">
              <a:extLst>
                <a:ext uri="{FF2B5EF4-FFF2-40B4-BE49-F238E27FC236}">
                  <a16:creationId xmlns:a16="http://schemas.microsoft.com/office/drawing/2014/main" id="{80C2373B-8997-49A6-8105-77920A87A67B}"/>
                </a:ext>
              </a:extLst>
            </p:cNvPr>
            <p:cNvSpPr/>
            <p:nvPr/>
          </p:nvSpPr>
          <p:spPr>
            <a:xfrm>
              <a:off x="9521684" y="4358714"/>
              <a:ext cx="1628916" cy="1551348"/>
            </a:xfrm>
            <a:prstGeom prst="pentagon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오각형 16">
              <a:extLst>
                <a:ext uri="{FF2B5EF4-FFF2-40B4-BE49-F238E27FC236}">
                  <a16:creationId xmlns:a16="http://schemas.microsoft.com/office/drawing/2014/main" id="{79AE1080-63FC-46D7-B0B1-F4ACC4D3D34A}"/>
                </a:ext>
              </a:extLst>
            </p:cNvPr>
            <p:cNvSpPr/>
            <p:nvPr/>
          </p:nvSpPr>
          <p:spPr>
            <a:xfrm>
              <a:off x="9331184" y="4151886"/>
              <a:ext cx="2009916" cy="1914204"/>
            </a:xfrm>
            <a:prstGeom prst="pentagon">
              <a:avLst/>
            </a:prstGeom>
            <a:noFill/>
            <a:ln w="190500">
              <a:solidFill>
                <a:srgbClr val="9A77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57CF54-5D30-448E-8932-2599E61B3771}"/>
                </a:ext>
              </a:extLst>
            </p:cNvPr>
            <p:cNvSpPr txBox="1"/>
            <p:nvPr/>
          </p:nvSpPr>
          <p:spPr>
            <a:xfrm>
              <a:off x="10070262" y="4741597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i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A7758"/>
                  </a:solidFill>
                  <a:latin typeface="Impact" panose="020B0806030902050204" pitchFamily="34" charset="0"/>
                  <a:ea typeface="KoPub돋움체 Light" panose="00000300000000000000" pitchFamily="2" charset="-127"/>
                </a:rPr>
                <a:t>Q&amp;A</a:t>
              </a:r>
              <a:endParaRPr lang="ko-KR" altLang="en-US" sz="16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A7758"/>
                </a:solidFill>
                <a:latin typeface="Impact" panose="020B0806030902050204" pitchFamily="34" charset="0"/>
                <a:ea typeface="KoPub돋움체 Light" panose="000003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49314B-D953-458C-96DB-1C2A1A3C7442}"/>
                </a:ext>
              </a:extLst>
            </p:cNvPr>
            <p:cNvSpPr txBox="1"/>
            <p:nvPr/>
          </p:nvSpPr>
          <p:spPr>
            <a:xfrm>
              <a:off x="9884736" y="4863662"/>
              <a:ext cx="9028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A7758"/>
                  </a:solidFill>
                  <a:latin typeface="Impact" panose="020B0806030902050204" pitchFamily="34" charset="0"/>
                  <a:ea typeface="KoPub돋움체 Light" panose="00000300000000000000" pitchFamily="2" charset="-127"/>
                </a:rPr>
                <a:t>04</a:t>
              </a:r>
              <a:endParaRPr lang="ko-KR" altLang="en-US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A7758"/>
                </a:solidFill>
                <a:latin typeface="Impact" panose="020B0806030902050204" pitchFamily="34" charset="0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C79593A0-8AB3-4BEA-8549-7B689FA5373A}"/>
              </a:ext>
            </a:extLst>
          </p:cNvPr>
          <p:cNvSpPr/>
          <p:nvPr/>
        </p:nvSpPr>
        <p:spPr>
          <a:xfrm>
            <a:off x="3123597" y="5274088"/>
            <a:ext cx="101600" cy="101600"/>
          </a:xfrm>
          <a:prstGeom prst="ellipse">
            <a:avLst/>
          </a:prstGeom>
          <a:solidFill>
            <a:srgbClr val="001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F03F20F-26FD-4D62-96C6-BC8C7B933509}"/>
              </a:ext>
            </a:extLst>
          </p:cNvPr>
          <p:cNvSpPr/>
          <p:nvPr/>
        </p:nvSpPr>
        <p:spPr>
          <a:xfrm>
            <a:off x="6058295" y="5274088"/>
            <a:ext cx="101600" cy="101600"/>
          </a:xfrm>
          <a:prstGeom prst="ellipse">
            <a:avLst/>
          </a:prstGeom>
          <a:solidFill>
            <a:srgbClr val="001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9EAA60-AFC7-4748-B3C3-29B2AE70D9C7}"/>
              </a:ext>
            </a:extLst>
          </p:cNvPr>
          <p:cNvSpPr/>
          <p:nvPr/>
        </p:nvSpPr>
        <p:spPr>
          <a:xfrm>
            <a:off x="9003356" y="5274088"/>
            <a:ext cx="101600" cy="101600"/>
          </a:xfrm>
          <a:prstGeom prst="ellipse">
            <a:avLst/>
          </a:prstGeom>
          <a:solidFill>
            <a:srgbClr val="001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1272AB-4C94-4E46-91C4-4F9A8A365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7"/>
          <a:stretch/>
        </p:blipFill>
        <p:spPr>
          <a:xfrm>
            <a:off x="0" y="0"/>
            <a:ext cx="12192000" cy="30931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3121303-81AF-42E1-9E67-29741E7422FC}"/>
              </a:ext>
            </a:extLst>
          </p:cNvPr>
          <p:cNvSpPr/>
          <p:nvPr/>
        </p:nvSpPr>
        <p:spPr>
          <a:xfrm rot="16200000" flipV="1">
            <a:off x="4510583" y="-4528251"/>
            <a:ext cx="3135497" cy="12192000"/>
          </a:xfrm>
          <a:prstGeom prst="rect">
            <a:avLst/>
          </a:prstGeom>
          <a:solidFill>
            <a:srgbClr val="9A775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1B8B35-7CB1-4890-A781-30A296CD2ACA}"/>
              </a:ext>
            </a:extLst>
          </p:cNvPr>
          <p:cNvGrpSpPr/>
          <p:nvPr/>
        </p:nvGrpSpPr>
        <p:grpSpPr>
          <a:xfrm>
            <a:off x="9626602" y="375578"/>
            <a:ext cx="2565400" cy="1710267"/>
            <a:chOff x="9626600" y="2381769"/>
            <a:chExt cx="2565400" cy="1710267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1AADDEE-F931-4403-A388-4213451E2C3A}"/>
                </a:ext>
              </a:extLst>
            </p:cNvPr>
            <p:cNvSpPr/>
            <p:nvPr/>
          </p:nvSpPr>
          <p:spPr>
            <a:xfrm>
              <a:off x="9626600" y="2381769"/>
              <a:ext cx="2565400" cy="171026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BB1E28D-7D6B-4638-97DD-399C93B7D27C}"/>
                </a:ext>
              </a:extLst>
            </p:cNvPr>
            <p:cNvSpPr txBox="1"/>
            <p:nvPr/>
          </p:nvSpPr>
          <p:spPr>
            <a:xfrm>
              <a:off x="10145960" y="2590571"/>
              <a:ext cx="1871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2</a:t>
              </a:r>
              <a:r>
                <a:rPr lang="en-US" altLang="ko-KR" b="1" baseline="30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nd</a:t>
              </a:r>
              <a:r>
                <a:rPr lang="en-US" altLang="ko-KR" b="1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Sprint</a:t>
              </a:r>
              <a:endParaRPr lang="ko-KR" altLang="en-US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C109179-5513-4639-9453-DB787160C43C}"/>
                </a:ext>
              </a:extLst>
            </p:cNvPr>
            <p:cNvSpPr txBox="1"/>
            <p:nvPr/>
          </p:nvSpPr>
          <p:spPr>
            <a:xfrm>
              <a:off x="9753197" y="3305377"/>
              <a:ext cx="226389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Chemical Plant project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2B0718-D651-4C63-A5E4-02085DB4EE16}"/>
              </a:ext>
            </a:extLst>
          </p:cNvPr>
          <p:cNvSpPr/>
          <p:nvPr/>
        </p:nvSpPr>
        <p:spPr>
          <a:xfrm rot="16200000" flipV="1">
            <a:off x="5803613" y="-2742458"/>
            <a:ext cx="584775" cy="12192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792C3-E589-49CA-9EB9-365BDF3832EB}"/>
              </a:ext>
            </a:extLst>
          </p:cNvPr>
          <p:cNvSpPr txBox="1"/>
          <p:nvPr/>
        </p:nvSpPr>
        <p:spPr>
          <a:xfrm>
            <a:off x="9888824" y="3187120"/>
            <a:ext cx="2258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Light" panose="00000300000000000000" pitchFamily="2" charset="-127"/>
              </a:rPr>
              <a:t>PRESENTATION</a:t>
            </a:r>
            <a:r>
              <a:rPr lang="ko-KR" altLang="en-US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Light" panose="00000300000000000000" pitchFamily="2" charset="-127"/>
              </a:rPr>
              <a:t> </a:t>
            </a:r>
            <a:r>
              <a:rPr lang="en-US" altLang="ko-KR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Light" panose="00000300000000000000" pitchFamily="2" charset="-127"/>
              </a:rPr>
              <a:t>INDEX</a:t>
            </a:r>
            <a:endParaRPr lang="ko-KR" altLang="en-US" sz="20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332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rchitectural photography of glass buildings"/>
          <p:cNvPicPr>
            <a:picLocks noChangeAspect="1" noChangeArrowheads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2675430" y="-2658570"/>
            <a:ext cx="6858000" cy="1217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98299" y="2106362"/>
            <a:ext cx="11993701" cy="1985674"/>
            <a:chOff x="198299" y="2106362"/>
            <a:chExt cx="11993701" cy="1985674"/>
          </a:xfrm>
        </p:grpSpPr>
        <p:sp>
          <p:nvSpPr>
            <p:cNvPr id="3" name="직사각형 2"/>
            <p:cNvSpPr/>
            <p:nvPr/>
          </p:nvSpPr>
          <p:spPr>
            <a:xfrm>
              <a:off x="9626600" y="2381769"/>
              <a:ext cx="2565400" cy="171026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145960" y="2590571"/>
              <a:ext cx="1871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4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01</a:t>
              </a:r>
              <a:endParaRPr lang="ko-KR" altLang="en-US" sz="4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753197" y="3305377"/>
              <a:ext cx="22638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6980" y="2609924"/>
              <a:ext cx="51711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rgbClr val="00206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Follow up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6980" y="3190964"/>
              <a:ext cx="49882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On 1</a:t>
              </a:r>
              <a:r>
                <a:rPr lang="en-US" altLang="ko-KR" sz="4000" baseline="30000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st</a:t>
              </a:r>
              <a:r>
                <a:rPr lang="en-US" altLang="ko-KR" sz="4000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Sprint</a:t>
              </a:r>
              <a:endParaRPr lang="ko-KR" altLang="en-US" sz="40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198299" y="2381769"/>
              <a:ext cx="9428301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98299" y="4082411"/>
              <a:ext cx="9428301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26980" y="2106362"/>
              <a:ext cx="34265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2">
                      <a:lumMod val="9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CO NEW VISION 2020</a:t>
              </a:r>
              <a:endParaRPr lang="ko-KR" altLang="en-US" sz="1200" dirty="0">
                <a:solidFill>
                  <a:schemeClr val="bg2">
                    <a:lumMod val="9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94268" y="4396591"/>
            <a:ext cx="4726644" cy="624805"/>
            <a:chOff x="651933" y="4396591"/>
            <a:chExt cx="4726644" cy="624805"/>
          </a:xfrm>
        </p:grpSpPr>
        <p:sp>
          <p:nvSpPr>
            <p:cNvPr id="23" name="TextBox 22"/>
            <p:cNvSpPr txBox="1"/>
            <p:nvPr/>
          </p:nvSpPr>
          <p:spPr>
            <a:xfrm>
              <a:off x="882580" y="4713619"/>
              <a:ext cx="4495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7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SCRUM SPRINT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51933" y="4396591"/>
              <a:ext cx="95250" cy="9313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51933" y="4820940"/>
              <a:ext cx="95250" cy="9313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84FE6C-C1BC-4F9D-8627-BF7A8EF7E428}"/>
              </a:ext>
            </a:extLst>
          </p:cNvPr>
          <p:cNvSpPr txBox="1"/>
          <p:nvPr/>
        </p:nvSpPr>
        <p:spPr>
          <a:xfrm>
            <a:off x="924915" y="4305130"/>
            <a:ext cx="4495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400" baseline="300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Sprint Feedbacks</a:t>
            </a:r>
          </a:p>
        </p:txBody>
      </p:sp>
    </p:spTree>
    <p:extLst>
      <p:ext uri="{BB962C8B-B14F-4D97-AF65-F5344CB8AC3E}">
        <p14:creationId xmlns:p14="http://schemas.microsoft.com/office/powerpoint/2010/main" val="41949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26981" y="782494"/>
            <a:ext cx="331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Follow up</a:t>
            </a:r>
            <a:endParaRPr lang="ko-KR" altLang="en-US" sz="1400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8106" y="1090271"/>
            <a:ext cx="5521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en-US" altLang="ko-KR" sz="3600" baseline="30000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</a:t>
            </a:r>
            <a:r>
              <a:rPr lang="en-US" altLang="ko-KR" sz="3600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Sprint Feedback</a:t>
            </a:r>
            <a:endParaRPr lang="en-US" altLang="ko-KR" sz="3600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-70585" y="1881777"/>
            <a:ext cx="632526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cxnSpLocks/>
          </p:cNvCxnSpPr>
          <p:nvPr/>
        </p:nvCxnSpPr>
        <p:spPr>
          <a:xfrm>
            <a:off x="-70585" y="552511"/>
            <a:ext cx="632526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254676" y="552511"/>
            <a:ext cx="0" cy="1329266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AAF03C-23CE-4935-955A-E64EFCBA4621}"/>
              </a:ext>
            </a:extLst>
          </p:cNvPr>
          <p:cNvGrpSpPr/>
          <p:nvPr/>
        </p:nvGrpSpPr>
        <p:grpSpPr>
          <a:xfrm>
            <a:off x="7365572" y="434226"/>
            <a:ext cx="4452909" cy="6303628"/>
            <a:chOff x="7494432" y="461505"/>
            <a:chExt cx="4452909" cy="6303628"/>
          </a:xfrm>
        </p:grpSpPr>
        <p:pic>
          <p:nvPicPr>
            <p:cNvPr id="49" name="Picture 31">
              <a:extLst>
                <a:ext uri="{FF2B5EF4-FFF2-40B4-BE49-F238E27FC236}">
                  <a16:creationId xmlns:a16="http://schemas.microsoft.com/office/drawing/2014/main" id="{8D912C8C-7023-45DF-96BF-61404F640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4432" y="461505"/>
              <a:ext cx="4452909" cy="6303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DE01D6-C352-4F45-8EB1-A60AB00FC4F1}"/>
                </a:ext>
              </a:extLst>
            </p:cNvPr>
            <p:cNvGrpSpPr/>
            <p:nvPr/>
          </p:nvGrpSpPr>
          <p:grpSpPr>
            <a:xfrm>
              <a:off x="7908019" y="1137487"/>
              <a:ext cx="3668149" cy="4904498"/>
              <a:chOff x="7908019" y="1137487"/>
              <a:chExt cx="3668149" cy="4904498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FF6AA61-9A03-4850-A19A-B9BB3B94A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8019" y="1137487"/>
                <a:ext cx="3664143" cy="1553067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386C119D-7A4B-48C8-8A14-9EFFB510BD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379"/>
              <a:stretch/>
            </p:blipFill>
            <p:spPr>
              <a:xfrm>
                <a:off x="7912026" y="2273040"/>
                <a:ext cx="3664142" cy="3768945"/>
              </a:xfrm>
              <a:prstGeom prst="rect">
                <a:avLst/>
              </a:prstGeom>
            </p:spPr>
          </p:pic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C2566FF-9A3E-4AA7-824A-23360C7848BA}"/>
              </a:ext>
            </a:extLst>
          </p:cNvPr>
          <p:cNvSpPr txBox="1"/>
          <p:nvPr/>
        </p:nvSpPr>
        <p:spPr>
          <a:xfrm>
            <a:off x="373519" y="2026953"/>
            <a:ext cx="933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>
                    <a:alpha val="17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4400" dirty="0">
              <a:solidFill>
                <a:srgbClr val="002060">
                  <a:alpha val="17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687F7E-9BE2-4486-9F5F-1E02BDBF8BEC}"/>
              </a:ext>
            </a:extLst>
          </p:cNvPr>
          <p:cNvSpPr txBox="1"/>
          <p:nvPr/>
        </p:nvSpPr>
        <p:spPr>
          <a:xfrm>
            <a:off x="783100" y="2365116"/>
            <a:ext cx="933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PBI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F8807-46E6-467E-BB04-2CE4BC9F8F4C}"/>
              </a:ext>
            </a:extLst>
          </p:cNvPr>
          <p:cNvSpPr txBox="1"/>
          <p:nvPr/>
        </p:nvSpPr>
        <p:spPr>
          <a:xfrm>
            <a:off x="373519" y="2998149"/>
            <a:ext cx="933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>
                    <a:alpha val="17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4400" dirty="0">
              <a:solidFill>
                <a:srgbClr val="002060">
                  <a:alpha val="17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EFE81-6AC5-4379-B7D9-56143768160F}"/>
              </a:ext>
            </a:extLst>
          </p:cNvPr>
          <p:cNvSpPr txBox="1"/>
          <p:nvPr/>
        </p:nvSpPr>
        <p:spPr>
          <a:xfrm>
            <a:off x="744692" y="3202387"/>
            <a:ext cx="2625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Scrum Sprint Managing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C73EE-18B5-4E4F-A006-FB516E8ED517}"/>
              </a:ext>
            </a:extLst>
          </p:cNvPr>
          <p:cNvSpPr txBox="1"/>
          <p:nvPr/>
        </p:nvSpPr>
        <p:spPr>
          <a:xfrm>
            <a:off x="3299233" y="3275339"/>
            <a:ext cx="5245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Update the Scrum Sprint</a:t>
            </a:r>
          </a:p>
          <a:p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Github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project managing tool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93966A-7BE9-4BD9-B0B2-F208DE3ADBF4}"/>
              </a:ext>
            </a:extLst>
          </p:cNvPr>
          <p:cNvSpPr/>
          <p:nvPr/>
        </p:nvSpPr>
        <p:spPr>
          <a:xfrm>
            <a:off x="9906000" y="2615764"/>
            <a:ext cx="619096" cy="32363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675B53-9A9E-41A9-A584-94A39FD7EF85}"/>
              </a:ext>
            </a:extLst>
          </p:cNvPr>
          <p:cNvSpPr txBox="1"/>
          <p:nvPr/>
        </p:nvSpPr>
        <p:spPr>
          <a:xfrm>
            <a:off x="3299233" y="2302576"/>
            <a:ext cx="384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Score the task point for each tasks</a:t>
            </a:r>
          </a:p>
        </p:txBody>
      </p:sp>
    </p:spTree>
    <p:extLst>
      <p:ext uri="{BB962C8B-B14F-4D97-AF65-F5344CB8AC3E}">
        <p14:creationId xmlns:p14="http://schemas.microsoft.com/office/powerpoint/2010/main" val="59664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26981" y="782494"/>
            <a:ext cx="331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Follow up</a:t>
            </a:r>
            <a:endParaRPr lang="ko-KR" altLang="en-US" sz="1400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8106" y="1090271"/>
            <a:ext cx="5521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en-US" altLang="ko-KR" sz="3600" baseline="30000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</a:t>
            </a:r>
            <a:r>
              <a:rPr lang="en-US" altLang="ko-KR" sz="3600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Sprint Feedback</a:t>
            </a:r>
            <a:endParaRPr lang="en-US" altLang="ko-KR" sz="3600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-70585" y="1881777"/>
            <a:ext cx="632526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cxnSpLocks/>
          </p:cNvCxnSpPr>
          <p:nvPr/>
        </p:nvCxnSpPr>
        <p:spPr>
          <a:xfrm>
            <a:off x="-70585" y="552511"/>
            <a:ext cx="632526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254676" y="552511"/>
            <a:ext cx="0" cy="1329266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E24A4CB-68FC-4368-A98C-046A04ABF2C6}"/>
              </a:ext>
            </a:extLst>
          </p:cNvPr>
          <p:cNvSpPr txBox="1"/>
          <p:nvPr/>
        </p:nvSpPr>
        <p:spPr>
          <a:xfrm>
            <a:off x="367422" y="2100866"/>
            <a:ext cx="933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>
                    <a:alpha val="17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4400" dirty="0">
              <a:solidFill>
                <a:srgbClr val="002060">
                  <a:alpha val="17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A6354-5D4F-4C7E-83A2-BA5659868E5A}"/>
              </a:ext>
            </a:extLst>
          </p:cNvPr>
          <p:cNvSpPr txBox="1"/>
          <p:nvPr/>
        </p:nvSpPr>
        <p:spPr>
          <a:xfrm>
            <a:off x="777003" y="2348201"/>
            <a:ext cx="1885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User Stories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7A7D51-CDC0-433E-8DE3-3325D06383F1}"/>
              </a:ext>
            </a:extLst>
          </p:cNvPr>
          <p:cNvSpPr txBox="1"/>
          <p:nvPr/>
        </p:nvSpPr>
        <p:spPr>
          <a:xfrm>
            <a:off x="2384833" y="2274361"/>
            <a:ext cx="8603731" cy="447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ea typeface="KoPubWorld돋움체 Light" panose="00000300000000000000" pitchFamily="2" charset="-127"/>
              </a:rPr>
              <a:t>Build a system to monitor some variables of a tank container.</a:t>
            </a:r>
          </a:p>
          <a:p>
            <a:pPr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ea typeface="KoPubWorld돋움체 Light" panose="00000300000000000000" pitchFamily="2" charset="-127"/>
              </a:rPr>
              <a:t>It is necessary to obtain the temperature and humidity of a tank container </a:t>
            </a:r>
          </a:p>
          <a:p>
            <a:pPr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ea typeface="KoPubWorld돋움체 Light" panose="00000300000000000000" pitchFamily="2" charset="-127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ea typeface="KoPubWorld돋움체 Light" panose="00000300000000000000" pitchFamily="2" charset="-127"/>
                <a:sym typeface="Wingdings" panose="05000000000000000000" pitchFamily="2" charset="2"/>
              </a:rPr>
              <a:t> Data Producer 1 : ESP 01 + DHT 11 Sensor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ea typeface="KoPubWorld돋움체 Light" panose="00000300000000000000" pitchFamily="2" charset="-127"/>
                <a:sym typeface="Wingdings" panose="05000000000000000000" pitchFamily="2" charset="2"/>
              </a:rPr>
              <a:t> 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ea typeface="KoPubWorld돋움체 Light" panose="00000300000000000000" pitchFamily="2" charset="-127"/>
            </a:endParaRPr>
          </a:p>
          <a:p>
            <a:pPr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ea typeface="KoPubWorld돋움체 Light" panose="00000300000000000000" pitchFamily="2" charset="-127"/>
              </a:rPr>
              <a:t>It is necessary to obtain the chemical compound level of tank container</a:t>
            </a:r>
          </a:p>
          <a:p>
            <a:pPr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2060"/>
                </a:solidFill>
                <a:ea typeface="KoPubWorld돋움체 Light" panose="00000300000000000000" pitchFamily="2" charset="-127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ea typeface="KoPubWorld돋움체 Light" panose="00000300000000000000" pitchFamily="2" charset="-127"/>
                <a:sym typeface="Wingdings" panose="05000000000000000000" pitchFamily="2" charset="2"/>
              </a:rPr>
              <a:t> Data producer 01 : ESP 01 + HC-SR04 Sensor</a:t>
            </a:r>
            <a:r>
              <a:rPr lang="en-US" altLang="ko-KR" sz="1600" b="1" dirty="0">
                <a:solidFill>
                  <a:srgbClr val="002060"/>
                </a:solidFill>
                <a:ea typeface="KoPubWorld돋움체 Light" panose="00000300000000000000" pitchFamily="2" charset="-127"/>
              </a:rPr>
              <a:t> </a:t>
            </a:r>
          </a:p>
          <a:p>
            <a:pPr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ea typeface="KoPubWorld돋움체 Light" panose="00000300000000000000" pitchFamily="2" charset="-127"/>
              </a:rPr>
              <a:t>Sensor data must be sent to a remote controller.</a:t>
            </a:r>
          </a:p>
          <a:p>
            <a:pPr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ea typeface="KoPubWorld돋움체 Light" panose="00000300000000000000" pitchFamily="2" charset="-127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ea typeface="KoPubWorld돋움체 Light" panose="00000300000000000000" pitchFamily="2" charset="-127"/>
                <a:sym typeface="Wingdings" panose="05000000000000000000" pitchFamily="2" charset="2"/>
              </a:rPr>
              <a:t> ESP01 – Arduino Integration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ea typeface="KoPubWorld돋움체 Light" panose="00000300000000000000" pitchFamily="2" charset="-127"/>
              </a:rPr>
              <a:t> </a:t>
            </a:r>
          </a:p>
          <a:p>
            <a:pPr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ea typeface="KoPubWorld돋움체 Light" panose="00000300000000000000" pitchFamily="2" charset="-127"/>
              </a:rPr>
              <a:t>Operator requires graphical representation of the temperature and humidity , obtained within the last 24h, in the controller. </a:t>
            </a:r>
          </a:p>
          <a:p>
            <a:pPr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ea typeface="KoPubWorld돋움체 Light" panose="00000300000000000000" pitchFamily="2" charset="-127"/>
              </a:rPr>
              <a:t>Operator requires information of the current tank container level in real time and it must be shown in a led bar present in the controller.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2">
                  <a:lumMod val="50000"/>
                </a:schemeClr>
              </a:solidFill>
              <a:ea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54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n Sitting in Front of Computer">
            <a:extLst>
              <a:ext uri="{FF2B5EF4-FFF2-40B4-BE49-F238E27FC236}">
                <a16:creationId xmlns:a16="http://schemas.microsoft.com/office/drawing/2014/main" id="{845EE408-10FD-4D01-8181-FAD5B15A4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91" y="1"/>
            <a:ext cx="1222217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04C69071-04FE-40E3-ADA2-E4BC2ABF69E4}"/>
              </a:ext>
            </a:extLst>
          </p:cNvPr>
          <p:cNvSpPr/>
          <p:nvPr/>
        </p:nvSpPr>
        <p:spPr>
          <a:xfrm>
            <a:off x="482448" y="10160"/>
            <a:ext cx="11709552" cy="6665944"/>
          </a:xfrm>
          <a:prstGeom prst="rect">
            <a:avLst/>
          </a:prstGeom>
          <a:solidFill>
            <a:srgbClr val="9A77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324655-7330-4820-BDF4-FCB8BE8B567B}"/>
              </a:ext>
            </a:extLst>
          </p:cNvPr>
          <p:cNvSpPr/>
          <p:nvPr/>
        </p:nvSpPr>
        <p:spPr>
          <a:xfrm>
            <a:off x="310713" y="0"/>
            <a:ext cx="11891874" cy="6550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91C4D6-B15C-4660-9EF5-EB6C5995B9F2}"/>
              </a:ext>
            </a:extLst>
          </p:cNvPr>
          <p:cNvSpPr txBox="1"/>
          <p:nvPr/>
        </p:nvSpPr>
        <p:spPr>
          <a:xfrm>
            <a:off x="621355" y="268183"/>
            <a:ext cx="3995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ea typeface="KoPubWorld돋움체 Light" panose="00000300000000000000" pitchFamily="2" charset="-127"/>
              </a:rPr>
              <a:t>SCRUM SPRINT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2A72D4D-2AD3-4CD3-A099-CE895117032D}"/>
              </a:ext>
            </a:extLst>
          </p:cNvPr>
          <p:cNvCxnSpPr>
            <a:cxnSpLocks/>
          </p:cNvCxnSpPr>
          <p:nvPr/>
        </p:nvCxnSpPr>
        <p:spPr>
          <a:xfrm>
            <a:off x="729205" y="3229474"/>
            <a:ext cx="41153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F639CA-DBAF-47CA-97E1-2C954F80FBEC}"/>
              </a:ext>
            </a:extLst>
          </p:cNvPr>
          <p:cNvCxnSpPr>
            <a:cxnSpLocks/>
          </p:cNvCxnSpPr>
          <p:nvPr/>
        </p:nvCxnSpPr>
        <p:spPr>
          <a:xfrm>
            <a:off x="4844565" y="1004947"/>
            <a:ext cx="0" cy="44412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A2C2711-ED7F-43FF-9613-81785D248C14}"/>
              </a:ext>
            </a:extLst>
          </p:cNvPr>
          <p:cNvCxnSpPr>
            <a:cxnSpLocks/>
          </p:cNvCxnSpPr>
          <p:nvPr/>
        </p:nvCxnSpPr>
        <p:spPr>
          <a:xfrm flipH="1">
            <a:off x="4849149" y="1015107"/>
            <a:ext cx="4306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CDC183F-274A-4E27-964F-92904DEFAFEB}"/>
              </a:ext>
            </a:extLst>
          </p:cNvPr>
          <p:cNvCxnSpPr>
            <a:cxnSpLocks/>
          </p:cNvCxnSpPr>
          <p:nvPr/>
        </p:nvCxnSpPr>
        <p:spPr>
          <a:xfrm flipH="1">
            <a:off x="4844566" y="2485376"/>
            <a:ext cx="4306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7B2E93-A49E-4291-9498-E2E51A471B5B}"/>
              </a:ext>
            </a:extLst>
          </p:cNvPr>
          <p:cNvSpPr txBox="1"/>
          <p:nvPr/>
        </p:nvSpPr>
        <p:spPr>
          <a:xfrm>
            <a:off x="5372053" y="896194"/>
            <a:ext cx="5277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AE4A5-AD78-487A-A4F1-E4EC0E8F341A}"/>
              </a:ext>
            </a:extLst>
          </p:cNvPr>
          <p:cNvSpPr txBox="1"/>
          <p:nvPr/>
        </p:nvSpPr>
        <p:spPr>
          <a:xfrm>
            <a:off x="5372053" y="2376624"/>
            <a:ext cx="635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 Oct-</a:t>
            </a:r>
          </a:p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22 </a:t>
            </a: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OCt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3FD5D05-79B0-41D5-AD85-106962345D8B}"/>
              </a:ext>
            </a:extLst>
          </p:cNvPr>
          <p:cNvSpPr/>
          <p:nvPr/>
        </p:nvSpPr>
        <p:spPr>
          <a:xfrm>
            <a:off x="6176764" y="348138"/>
            <a:ext cx="1313618" cy="13136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37BEB5-D4F3-474C-BAB3-C643086C9072}"/>
              </a:ext>
            </a:extLst>
          </p:cNvPr>
          <p:cNvSpPr/>
          <p:nvPr/>
        </p:nvSpPr>
        <p:spPr>
          <a:xfrm>
            <a:off x="6176764" y="1828568"/>
            <a:ext cx="1313618" cy="1313618"/>
          </a:xfrm>
          <a:prstGeom prst="ellipse">
            <a:avLst/>
          </a:prstGeom>
          <a:solidFill>
            <a:srgbClr val="9A77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3CF2EF-453E-4D04-8CAC-075765C419B8}"/>
              </a:ext>
            </a:extLst>
          </p:cNvPr>
          <p:cNvSpPr txBox="1"/>
          <p:nvPr/>
        </p:nvSpPr>
        <p:spPr>
          <a:xfrm>
            <a:off x="8920175" y="691504"/>
            <a:ext cx="37382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Components Background knowledge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Prepare the IDE – Arduino, EPS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Prepare the IDE –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R.Pi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+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Chibi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os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66489F-BDA1-4D85-8D4F-04D8D814002D}"/>
              </a:ext>
            </a:extLst>
          </p:cNvPr>
          <p:cNvSpPr txBox="1"/>
          <p:nvPr/>
        </p:nvSpPr>
        <p:spPr>
          <a:xfrm>
            <a:off x="8920175" y="1936904"/>
            <a:ext cx="30655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Define the Checking/ Test Process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ESP01 – Arduino interaction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Data Producer 1 Development 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Data Producer 2 Development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Presentation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97AB303-9485-4C39-9522-FD6150AB51BF}"/>
              </a:ext>
            </a:extLst>
          </p:cNvPr>
          <p:cNvCxnSpPr>
            <a:cxnSpLocks/>
          </p:cNvCxnSpPr>
          <p:nvPr/>
        </p:nvCxnSpPr>
        <p:spPr>
          <a:xfrm flipH="1">
            <a:off x="4844566" y="3965807"/>
            <a:ext cx="4306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B0F1D41-5F1E-4FCD-9530-F037964342B6}"/>
              </a:ext>
            </a:extLst>
          </p:cNvPr>
          <p:cNvCxnSpPr>
            <a:cxnSpLocks/>
          </p:cNvCxnSpPr>
          <p:nvPr/>
        </p:nvCxnSpPr>
        <p:spPr>
          <a:xfrm flipH="1">
            <a:off x="4847244" y="5443697"/>
            <a:ext cx="4306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0D501F8-3951-4BCC-AD09-954F8B0ADC8A}"/>
              </a:ext>
            </a:extLst>
          </p:cNvPr>
          <p:cNvSpPr txBox="1"/>
          <p:nvPr/>
        </p:nvSpPr>
        <p:spPr>
          <a:xfrm>
            <a:off x="5372053" y="3857054"/>
            <a:ext cx="6303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22 Oct</a:t>
            </a:r>
          </a:p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-5 Nov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EB7735-AF64-4253-8E7E-DFA1FA01F5D7}"/>
              </a:ext>
            </a:extLst>
          </p:cNvPr>
          <p:cNvSpPr txBox="1"/>
          <p:nvPr/>
        </p:nvSpPr>
        <p:spPr>
          <a:xfrm>
            <a:off x="5372053" y="5337484"/>
            <a:ext cx="6495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 Nov-</a:t>
            </a:r>
          </a:p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 Nov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BE433C-4067-483C-BBF8-B60BF57BB5E6}"/>
              </a:ext>
            </a:extLst>
          </p:cNvPr>
          <p:cNvSpPr txBox="1"/>
          <p:nvPr/>
        </p:nvSpPr>
        <p:spPr>
          <a:xfrm>
            <a:off x="8920175" y="3412643"/>
            <a:ext cx="21907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How to – LCD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Screan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How to – PCF 8754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How to – I2C protocol</a:t>
            </a:r>
          </a:p>
          <a:p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R.Pi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– Arduino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interation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Presentation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2CA1AD-4EE9-4776-A364-E793701172AA}"/>
              </a:ext>
            </a:extLst>
          </p:cNvPr>
          <p:cNvSpPr txBox="1"/>
          <p:nvPr/>
        </p:nvSpPr>
        <p:spPr>
          <a:xfrm>
            <a:off x="8920175" y="5132794"/>
            <a:ext cx="30655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Data log screen representation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Ultrasonic – Led bar representation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Presentation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EFB547-7549-4D3B-9819-98C51CF94B04}"/>
              </a:ext>
            </a:extLst>
          </p:cNvPr>
          <p:cNvSpPr txBox="1"/>
          <p:nvPr/>
        </p:nvSpPr>
        <p:spPr>
          <a:xfrm>
            <a:off x="6385404" y="555174"/>
            <a:ext cx="821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Impact" panose="020B0806030902050204" pitchFamily="34" charset="0"/>
                <a:ea typeface="KoPub돋움체 Light" panose="00000300000000000000" pitchFamily="2" charset="-127"/>
              </a:rPr>
              <a:t>01</a:t>
            </a:r>
            <a:endParaRPr lang="ko-KR" altLang="en-US" sz="5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Impact" panose="020B0806030902050204" pitchFamily="34" charset="0"/>
              <a:ea typeface="KoPub돋움체 Light" panose="000003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26855D9-E1F9-4082-8932-75A4F1CF48A6}"/>
              </a:ext>
            </a:extLst>
          </p:cNvPr>
          <p:cNvSpPr txBox="1"/>
          <p:nvPr/>
        </p:nvSpPr>
        <p:spPr>
          <a:xfrm>
            <a:off x="6381365" y="2023711"/>
            <a:ext cx="904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Impact" panose="020B0806030902050204" pitchFamily="34" charset="0"/>
                <a:ea typeface="KoPub돋움체 Light" panose="00000300000000000000" pitchFamily="2" charset="-127"/>
              </a:rPr>
              <a:t>02</a:t>
            </a:r>
            <a:endParaRPr lang="ko-KR" altLang="en-US" sz="5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Impact" panose="020B0806030902050204" pitchFamily="34" charset="0"/>
              <a:ea typeface="KoPub돋움체 Light" panose="000003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5396171-96CC-4C18-9CAE-CF70B03E845A}"/>
              </a:ext>
            </a:extLst>
          </p:cNvPr>
          <p:cNvSpPr/>
          <p:nvPr/>
        </p:nvSpPr>
        <p:spPr>
          <a:xfrm>
            <a:off x="6170105" y="3308998"/>
            <a:ext cx="1313618" cy="13136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E1D9A5F-8516-498B-881B-7CD5DD3BC605}"/>
              </a:ext>
            </a:extLst>
          </p:cNvPr>
          <p:cNvSpPr/>
          <p:nvPr/>
        </p:nvSpPr>
        <p:spPr>
          <a:xfrm>
            <a:off x="6170105" y="4789428"/>
            <a:ext cx="1313618" cy="13136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B18AE6-E4C2-4E12-B3DD-48B103B10D72}"/>
              </a:ext>
            </a:extLst>
          </p:cNvPr>
          <p:cNvSpPr txBox="1"/>
          <p:nvPr/>
        </p:nvSpPr>
        <p:spPr>
          <a:xfrm>
            <a:off x="6327449" y="3516034"/>
            <a:ext cx="923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Impact" panose="020B0806030902050204" pitchFamily="34" charset="0"/>
                <a:ea typeface="KoPub돋움체 Light" panose="00000300000000000000" pitchFamily="2" charset="-127"/>
              </a:rPr>
              <a:t>03</a:t>
            </a:r>
            <a:endParaRPr lang="ko-KR" altLang="en-US" sz="5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Impact" panose="020B0806030902050204" pitchFamily="34" charset="0"/>
              <a:ea typeface="KoPub돋움체 Light" panose="000003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5C0093E-7809-4A37-9C28-EB449836E8FB}"/>
              </a:ext>
            </a:extLst>
          </p:cNvPr>
          <p:cNvSpPr txBox="1"/>
          <p:nvPr/>
        </p:nvSpPr>
        <p:spPr>
          <a:xfrm>
            <a:off x="6375508" y="4984571"/>
            <a:ext cx="902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Impact" panose="020B0806030902050204" pitchFamily="34" charset="0"/>
                <a:ea typeface="KoPub돋움체 Light" panose="00000300000000000000" pitchFamily="2" charset="-127"/>
              </a:rPr>
              <a:t>04</a:t>
            </a:r>
            <a:endParaRPr lang="ko-KR" altLang="en-US" sz="5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Impact" panose="020B0806030902050204" pitchFamily="34" charset="0"/>
              <a:ea typeface="KoPub돋움체 Light" panose="00000300000000000000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0DBA894-2380-4626-9BD4-EE2053B1E8DA}"/>
              </a:ext>
            </a:extLst>
          </p:cNvPr>
          <p:cNvSpPr txBox="1"/>
          <p:nvPr/>
        </p:nvSpPr>
        <p:spPr>
          <a:xfrm>
            <a:off x="7862835" y="693321"/>
            <a:ext cx="1115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A7758"/>
                </a:solidFill>
                <a:latin typeface="나눔바른고딕 UltraLight" panose="00000300000000000000" pitchFamily="2" charset="-127"/>
                <a:ea typeface="KoPubWorld돋움체 Bold" panose="00000800000000000000"/>
              </a:rPr>
              <a:t>3  Group </a:t>
            </a:r>
          </a:p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A7758"/>
                </a:solidFill>
                <a:latin typeface="나눔바른고딕 UltraLight" panose="00000300000000000000" pitchFamily="2" charset="-127"/>
                <a:ea typeface="KoPubWorld돋움체 Bold" panose="00000800000000000000"/>
              </a:rPr>
              <a:t>4  Group</a:t>
            </a:r>
          </a:p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A7758"/>
                </a:solidFill>
                <a:latin typeface="나눔바른고딕 UltraLight" panose="00000300000000000000" pitchFamily="2" charset="-127"/>
                <a:ea typeface="KoPubWorld돋움체 Bold" panose="00000800000000000000"/>
              </a:rPr>
              <a:t>3  Group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471EBED-35CD-417C-A7F9-600FD855723A}"/>
              </a:ext>
            </a:extLst>
          </p:cNvPr>
          <p:cNvSpPr txBox="1"/>
          <p:nvPr/>
        </p:nvSpPr>
        <p:spPr>
          <a:xfrm>
            <a:off x="7862835" y="1935087"/>
            <a:ext cx="10970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A7758"/>
                </a:solidFill>
                <a:latin typeface="나눔바른고딕 UltraLight" panose="00000300000000000000" pitchFamily="2" charset="-127"/>
                <a:ea typeface="KoPubWorld돋움체 Bold" panose="00000800000000000000"/>
              </a:rPr>
              <a:t>5  </a:t>
            </a:r>
            <a:r>
              <a:rPr lang="en-US" altLang="ko-KR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A7758"/>
                </a:solidFill>
                <a:latin typeface="나눔바른고딕 UltraLight" panose="00000300000000000000" pitchFamily="2" charset="-127"/>
                <a:ea typeface="KoPubWorld돋움체 Bold" panose="00000800000000000000"/>
              </a:rPr>
              <a:t>Danillo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A7758"/>
              </a:solidFill>
              <a:latin typeface="나눔바른고딕 UltraLight" panose="00000300000000000000" pitchFamily="2" charset="-127"/>
              <a:ea typeface="KoPubWorld돋움체 Bold" panose="00000800000000000000"/>
            </a:endParaRPr>
          </a:p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A7758"/>
                </a:solidFill>
                <a:latin typeface="나눔바른고딕 UltraLight" panose="00000300000000000000" pitchFamily="2" charset="-127"/>
                <a:ea typeface="KoPubWorld돋움체 Bold" panose="00000800000000000000"/>
              </a:rPr>
              <a:t>3  </a:t>
            </a:r>
            <a:r>
              <a:rPr lang="en-US" altLang="ko-KR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A7758"/>
                </a:solidFill>
                <a:latin typeface="나눔바른고딕 UltraLight" panose="00000300000000000000" pitchFamily="2" charset="-127"/>
                <a:ea typeface="KoPubWorld돋움체 Bold" panose="00000800000000000000"/>
              </a:rPr>
              <a:t>Danillo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A7758"/>
              </a:solidFill>
              <a:latin typeface="나눔바른고딕 UltraLight" panose="00000300000000000000" pitchFamily="2" charset="-127"/>
              <a:ea typeface="KoPubWorld돋움체 Bold" panose="00000800000000000000"/>
            </a:endParaRPr>
          </a:p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A7758"/>
                </a:solidFill>
                <a:latin typeface="나눔바른고딕 UltraLight" panose="00000300000000000000" pitchFamily="2" charset="-127"/>
                <a:ea typeface="KoPubWorld돋움체 Bold" panose="00000800000000000000"/>
              </a:rPr>
              <a:t>3  Yoon</a:t>
            </a:r>
          </a:p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A7758"/>
                </a:solidFill>
                <a:latin typeface="나눔바른고딕 UltraLight" panose="00000300000000000000" pitchFamily="2" charset="-127"/>
                <a:ea typeface="KoPubWorld돋움체 Bold" panose="00000800000000000000"/>
              </a:rPr>
              <a:t>4  Ron</a:t>
            </a:r>
          </a:p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A7758"/>
                </a:solidFill>
                <a:latin typeface="나눔바른고딕 UltraLight" panose="00000300000000000000" pitchFamily="2" charset="-127"/>
                <a:ea typeface="KoPubWorld돋움체 Bold" panose="00000800000000000000"/>
              </a:rPr>
              <a:t>2  Yoon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3BDE276-44E2-4982-9BF6-B71161608DA1}"/>
              </a:ext>
            </a:extLst>
          </p:cNvPr>
          <p:cNvSpPr txBox="1"/>
          <p:nvPr/>
        </p:nvSpPr>
        <p:spPr>
          <a:xfrm>
            <a:off x="7883493" y="3407354"/>
            <a:ext cx="10764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A7758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  Ron</a:t>
            </a:r>
          </a:p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A7758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8  Y / D</a:t>
            </a:r>
          </a:p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A7758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4  Ron</a:t>
            </a:r>
          </a:p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A7758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9  Y / D</a:t>
            </a:r>
          </a:p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A7758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  </a:t>
            </a:r>
            <a:r>
              <a:rPr lang="en-US" altLang="ko-KR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A7758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Danillo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A7758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C70FE94-DE8A-4379-946E-7CEC3515E77C}"/>
              </a:ext>
            </a:extLst>
          </p:cNvPr>
          <p:cNvSpPr txBox="1"/>
          <p:nvPr/>
        </p:nvSpPr>
        <p:spPr>
          <a:xfrm>
            <a:off x="7883493" y="5122724"/>
            <a:ext cx="1026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A7758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3  Yoon</a:t>
            </a:r>
          </a:p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A7758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5  </a:t>
            </a:r>
            <a:r>
              <a:rPr lang="en-US" altLang="ko-KR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A7758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Danillo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A7758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A7758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  Ron</a:t>
            </a:r>
          </a:p>
        </p:txBody>
      </p:sp>
    </p:spTree>
    <p:extLst>
      <p:ext uri="{BB962C8B-B14F-4D97-AF65-F5344CB8AC3E}">
        <p14:creationId xmlns:p14="http://schemas.microsoft.com/office/powerpoint/2010/main" val="2877122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rchitectural photography of glass buildings"/>
          <p:cNvPicPr>
            <a:picLocks noChangeAspect="1" noChangeArrowheads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2675430" y="-2658570"/>
            <a:ext cx="6858000" cy="1217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09029" y="2106362"/>
            <a:ext cx="11993701" cy="1985674"/>
            <a:chOff x="198299" y="2106362"/>
            <a:chExt cx="11993701" cy="1985674"/>
          </a:xfrm>
        </p:grpSpPr>
        <p:sp>
          <p:nvSpPr>
            <p:cNvPr id="3" name="직사각형 2"/>
            <p:cNvSpPr/>
            <p:nvPr/>
          </p:nvSpPr>
          <p:spPr>
            <a:xfrm>
              <a:off x="9626600" y="2381769"/>
              <a:ext cx="2565400" cy="171026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145960" y="2590571"/>
              <a:ext cx="1871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4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02</a:t>
              </a:r>
              <a:endParaRPr lang="ko-KR" altLang="en-US" sz="4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6980" y="2609924"/>
              <a:ext cx="51711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rgbClr val="00206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Briefing tasks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6980" y="3190964"/>
              <a:ext cx="49882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4000" baseline="30000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nd</a:t>
              </a:r>
              <a:r>
                <a:rPr lang="en-US" altLang="ko-KR" sz="4000" dirty="0">
                  <a:solidFill>
                    <a:srgbClr val="0020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Sprint</a:t>
              </a:r>
              <a:endParaRPr lang="ko-KR" altLang="en-US" sz="40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198299" y="2381769"/>
              <a:ext cx="9428301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98299" y="4082411"/>
              <a:ext cx="9428301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26980" y="2106362"/>
              <a:ext cx="34265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2">
                      <a:lumMod val="9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CO NEW VISION 2020</a:t>
              </a:r>
              <a:endParaRPr lang="ko-KR" altLang="en-US" sz="1200" dirty="0">
                <a:solidFill>
                  <a:schemeClr val="bg2">
                    <a:lumMod val="9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94268" y="4313286"/>
            <a:ext cx="4726644" cy="1102733"/>
            <a:chOff x="651933" y="4313286"/>
            <a:chExt cx="4726644" cy="1102733"/>
          </a:xfrm>
        </p:grpSpPr>
        <p:sp>
          <p:nvSpPr>
            <p:cNvPr id="19" name="TextBox 18"/>
            <p:cNvSpPr txBox="1"/>
            <p:nvPr/>
          </p:nvSpPr>
          <p:spPr>
            <a:xfrm>
              <a:off x="882580" y="4313286"/>
              <a:ext cx="4495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2">
                      <a:lumMod val="7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Danillo</a:t>
              </a:r>
              <a:r>
                <a:rPr lang="en-US" altLang="ko-KR" sz="1400" dirty="0">
                  <a:solidFill>
                    <a:schemeClr val="bg2">
                      <a:lumMod val="7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Lange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2580" y="4710764"/>
              <a:ext cx="4495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2">
                      <a:lumMod val="7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Jeongyun</a:t>
              </a:r>
              <a:r>
                <a:rPr lang="en-US" altLang="ko-KR" sz="1400" dirty="0">
                  <a:solidFill>
                    <a:schemeClr val="bg2">
                      <a:lumMod val="7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Lee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82580" y="5108242"/>
              <a:ext cx="4495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2">
                      <a:lumMod val="7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Ronnel</a:t>
              </a:r>
              <a:r>
                <a:rPr lang="en-US" altLang="ko-KR" sz="1400" dirty="0">
                  <a:solidFill>
                    <a:schemeClr val="bg2">
                      <a:lumMod val="7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dirty="0" err="1">
                  <a:solidFill>
                    <a:schemeClr val="bg2">
                      <a:lumMod val="7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Mattew</a:t>
              </a:r>
              <a:endPara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51933" y="4396591"/>
              <a:ext cx="95250" cy="9313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51933" y="4799670"/>
              <a:ext cx="95250" cy="9313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51933" y="5202749"/>
              <a:ext cx="95250" cy="9313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063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26981" y="782494"/>
            <a:ext cx="331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Briefing the ongoing tasks</a:t>
            </a:r>
            <a:endParaRPr lang="ko-KR" altLang="en-US" sz="1400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8106" y="1090271"/>
            <a:ext cx="5521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Danillo</a:t>
            </a:r>
            <a:r>
              <a:rPr lang="en-US" altLang="ko-KR" sz="3600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Lange</a:t>
            </a:r>
            <a:endParaRPr lang="en-US" altLang="ko-KR" sz="3600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-70585" y="1881777"/>
            <a:ext cx="632526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cxnSpLocks/>
          </p:cNvCxnSpPr>
          <p:nvPr/>
        </p:nvCxnSpPr>
        <p:spPr>
          <a:xfrm>
            <a:off x="-70585" y="552511"/>
            <a:ext cx="632526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254676" y="552511"/>
            <a:ext cx="0" cy="1329266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C2566FF-9A3E-4AA7-824A-23360C7848BA}"/>
              </a:ext>
            </a:extLst>
          </p:cNvPr>
          <p:cNvSpPr txBox="1"/>
          <p:nvPr/>
        </p:nvSpPr>
        <p:spPr>
          <a:xfrm>
            <a:off x="373519" y="2026953"/>
            <a:ext cx="933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>
                    <a:alpha val="17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4400" dirty="0">
              <a:solidFill>
                <a:srgbClr val="002060">
                  <a:alpha val="17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687F7E-9BE2-4486-9F5F-1E02BDBF8BEC}"/>
              </a:ext>
            </a:extLst>
          </p:cNvPr>
          <p:cNvSpPr txBox="1"/>
          <p:nvPr/>
        </p:nvSpPr>
        <p:spPr>
          <a:xfrm>
            <a:off x="783100" y="2365116"/>
            <a:ext cx="3455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Define the Checking / Test Process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3D7996-BDD6-42C7-A7DF-03BB2FFA3417}"/>
              </a:ext>
            </a:extLst>
          </p:cNvPr>
          <p:cNvSpPr txBox="1"/>
          <p:nvPr/>
        </p:nvSpPr>
        <p:spPr>
          <a:xfrm>
            <a:off x="1652452" y="-1492072"/>
            <a:ext cx="28791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Define the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Cheking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/ Test Process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ESP01 – Arduino interaction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Data Producer 1 Development 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Data Producer 2 Development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B3BDB5-3837-4544-98E2-DDFB8980B347}"/>
              </a:ext>
            </a:extLst>
          </p:cNvPr>
          <p:cNvSpPr txBox="1"/>
          <p:nvPr/>
        </p:nvSpPr>
        <p:spPr>
          <a:xfrm>
            <a:off x="1081036" y="3323771"/>
            <a:ext cx="43409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Raspberry Pi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Arduino Uno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ESP-01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LCD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DHT11 Sensor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Ultrasonic sensor HC-SR04</a:t>
            </a:r>
          </a:p>
          <a:p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Ongoing : PCF and I2C Module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8D82B06-A4BF-400B-935C-B2C021CA5F9C}"/>
              </a:ext>
            </a:extLst>
          </p:cNvPr>
          <p:cNvGrpSpPr/>
          <p:nvPr/>
        </p:nvGrpSpPr>
        <p:grpSpPr>
          <a:xfrm>
            <a:off x="6605596" y="2733676"/>
            <a:ext cx="2570162" cy="4955829"/>
            <a:chOff x="6605596" y="2733676"/>
            <a:chExt cx="2570162" cy="4955829"/>
          </a:xfrm>
        </p:grpSpPr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9C5E643E-B06F-4C4C-947A-12C8F8DA4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5596" y="2733676"/>
              <a:ext cx="2570162" cy="4955829"/>
            </a:xfrm>
            <a:prstGeom prst="rect">
              <a:avLst/>
            </a:prstGeom>
            <a:effectLst>
              <a:outerShdw blurRad="254000" dist="254000" dir="2700000" sx="96000" sy="96000" algn="tl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7858BDE-5D51-4419-8E4C-A4E55D7AF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8" r="11011"/>
            <a:stretch/>
          </p:blipFill>
          <p:spPr>
            <a:xfrm>
              <a:off x="6769300" y="3323771"/>
              <a:ext cx="2242753" cy="37138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3DE1EF3-9AB7-4D5E-85CD-798E673B7F26}"/>
              </a:ext>
            </a:extLst>
          </p:cNvPr>
          <p:cNvGrpSpPr/>
          <p:nvPr/>
        </p:nvGrpSpPr>
        <p:grpSpPr>
          <a:xfrm>
            <a:off x="9536808" y="-907297"/>
            <a:ext cx="2570162" cy="4955829"/>
            <a:chOff x="9536808" y="-907297"/>
            <a:chExt cx="2570162" cy="4955829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F16BFE7D-A889-4441-957F-CE63272E4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6808" y="-907297"/>
              <a:ext cx="2570162" cy="4955829"/>
            </a:xfrm>
            <a:prstGeom prst="rect">
              <a:avLst/>
            </a:prstGeom>
            <a:effectLst>
              <a:outerShdw blurRad="254000" dist="254000" dir="2700000" sx="96000" sy="96000" algn="tl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FB78394-1AD3-4294-B756-F808B089B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47" r="19894"/>
            <a:stretch/>
          </p:blipFill>
          <p:spPr>
            <a:xfrm>
              <a:off x="9665986" y="-38100"/>
              <a:ext cx="2311806" cy="3467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301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26981" y="782494"/>
            <a:ext cx="331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Briefing the ongoing tasks</a:t>
            </a:r>
            <a:endParaRPr lang="ko-KR" altLang="en-US" sz="1400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8106" y="1090271"/>
            <a:ext cx="5521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Danillo</a:t>
            </a:r>
            <a:r>
              <a:rPr lang="en-US" altLang="ko-KR" sz="3600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Lange</a:t>
            </a:r>
            <a:endParaRPr lang="en-US" altLang="ko-KR" sz="3600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-70585" y="1881777"/>
            <a:ext cx="632526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cxnSpLocks/>
          </p:cNvCxnSpPr>
          <p:nvPr/>
        </p:nvCxnSpPr>
        <p:spPr>
          <a:xfrm>
            <a:off x="-70585" y="552511"/>
            <a:ext cx="632526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254676" y="552511"/>
            <a:ext cx="0" cy="1329266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31">
            <a:extLst>
              <a:ext uri="{FF2B5EF4-FFF2-40B4-BE49-F238E27FC236}">
                <a16:creationId xmlns:a16="http://schemas.microsoft.com/office/drawing/2014/main" id="{8D912C8C-7023-45DF-96BF-61404F640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572" y="434226"/>
            <a:ext cx="4452909" cy="630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9F8807-46E6-467E-BB04-2CE4BC9F8F4C}"/>
              </a:ext>
            </a:extLst>
          </p:cNvPr>
          <p:cNvSpPr txBox="1"/>
          <p:nvPr/>
        </p:nvSpPr>
        <p:spPr>
          <a:xfrm>
            <a:off x="373519" y="1921583"/>
            <a:ext cx="933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>
                    <a:alpha val="17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4400" dirty="0">
              <a:solidFill>
                <a:srgbClr val="002060">
                  <a:alpha val="17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EFE81-6AC5-4379-B7D9-56143768160F}"/>
              </a:ext>
            </a:extLst>
          </p:cNvPr>
          <p:cNvSpPr txBox="1"/>
          <p:nvPr/>
        </p:nvSpPr>
        <p:spPr>
          <a:xfrm>
            <a:off x="744692" y="2125821"/>
            <a:ext cx="2625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ESP01 – Arduino </a:t>
            </a:r>
            <a:r>
              <a:rPr lang="en-US" altLang="ko-KR" sz="2400" b="1" dirty="0" err="1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Interatction</a:t>
            </a:r>
            <a:endParaRPr lang="en-US" altLang="ko-KR" sz="2400" b="1" dirty="0">
              <a:solidFill>
                <a:srgbClr val="00206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3D7996-BDD6-42C7-A7DF-03BB2FFA3417}"/>
              </a:ext>
            </a:extLst>
          </p:cNvPr>
          <p:cNvSpPr txBox="1"/>
          <p:nvPr/>
        </p:nvSpPr>
        <p:spPr>
          <a:xfrm>
            <a:off x="1652452" y="-1946305"/>
            <a:ext cx="28791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Define the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Cheking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/ Test Process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ESP01 – Arduino interaction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Data Producer 1 Development 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Data Producer 2 Development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Presentation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3C4587-E674-465F-9D75-0354D51AC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417" y="1101846"/>
            <a:ext cx="3709465" cy="490101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45ED28-2355-421E-92CE-5466FA6D8FA4}"/>
              </a:ext>
            </a:extLst>
          </p:cNvPr>
          <p:cNvGrpSpPr/>
          <p:nvPr/>
        </p:nvGrpSpPr>
        <p:grpSpPr>
          <a:xfrm>
            <a:off x="4530699" y="1818953"/>
            <a:ext cx="7938665" cy="5456660"/>
            <a:chOff x="3442128" y="1818953"/>
            <a:chExt cx="7938665" cy="5456660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6301AB0E-3985-4D45-A003-4FED77185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2128" y="1818953"/>
              <a:ext cx="7938665" cy="5456660"/>
            </a:xfrm>
            <a:prstGeom prst="rect">
              <a:avLst/>
            </a:prstGeom>
            <a:effectLst>
              <a:outerShdw blurRad="254000" dist="254000" dir="2700000" sx="96000" sy="96000" algn="tl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9D1C7BF-9CC0-48C1-BB6C-517C35062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778" t="-2083" r="1211" b="2083"/>
            <a:stretch/>
          </p:blipFill>
          <p:spPr>
            <a:xfrm>
              <a:off x="4654681" y="2869153"/>
              <a:ext cx="5460476" cy="3266373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65988A0-6CEE-4480-8670-037326A934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" t="8347" r="67052" b="68496"/>
          <a:stretch/>
        </p:blipFill>
        <p:spPr>
          <a:xfrm>
            <a:off x="5736262" y="2945982"/>
            <a:ext cx="5460476" cy="32026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4EECA6-E8EE-48B7-93F5-E021691E5067}"/>
              </a:ext>
            </a:extLst>
          </p:cNvPr>
          <p:cNvSpPr txBox="1"/>
          <p:nvPr/>
        </p:nvSpPr>
        <p:spPr>
          <a:xfrm>
            <a:off x="1063745" y="3065902"/>
            <a:ext cx="434094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Software Serial library:  ESP-01 and Arduino communicate with serial connection 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 Set the ESP-01 as a data receiver with following code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https://github.com/jy-977/UBQ-/blob/main/documentation/Arduino_ESP8266.pdf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 Electric connections &amp; Building the set up 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 Testing process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9DD89FA-4AE5-494C-93FB-490FC19AEF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5" b="18942"/>
          <a:stretch/>
        </p:blipFill>
        <p:spPr>
          <a:xfrm>
            <a:off x="5744511" y="2931976"/>
            <a:ext cx="5460475" cy="320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0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721</Words>
  <Application>Microsoft Office PowerPoint</Application>
  <PresentationFormat>와이드스크린</PresentationFormat>
  <Paragraphs>173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KoPubWorld돋움체 Bold</vt:lpstr>
      <vt:lpstr>KoPubWorld돋움체 Light</vt:lpstr>
      <vt:lpstr>KoPubWorld돋움체 Medium</vt:lpstr>
      <vt:lpstr>나눔고딕 ExtraBold</vt:lpstr>
      <vt:lpstr>나눔바른고딕 UltraLight</vt:lpstr>
      <vt:lpstr>맑은 고딕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이 정윤</cp:lastModifiedBy>
  <cp:revision>161</cp:revision>
  <dcterms:created xsi:type="dcterms:W3CDTF">2020-07-17T15:58:06Z</dcterms:created>
  <dcterms:modified xsi:type="dcterms:W3CDTF">2020-10-22T15:56:31Z</dcterms:modified>
</cp:coreProperties>
</file>